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0" r:id="rId16"/>
    <p:sldId id="271" r:id="rId17"/>
    <p:sldId id="273"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AD347D-5ACD-4C99-B74B-A9C85AD731AF}" type="datetimeFigureOut">
              <a:rPr lang="en-US" smtClean="0"/>
              <a:t>10/9/2020</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42151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509A250-FF31-4206-8172-F9D3106AACB1}" type="datetimeFigureOut">
              <a:rPr lang="en-US" smtClean="0"/>
              <a:t>10/9/2020</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9758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509A250-FF31-4206-8172-F9D3106AACB1}" type="datetimeFigureOut">
              <a:rPr lang="en-US" smtClean="0"/>
              <a:t>10/9/2020</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26595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10/9/2020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500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509A250-FF31-4206-8172-F9D3106AACB1}" type="datetimeFigureOut">
              <a:rPr lang="en-US" smtClean="0"/>
              <a:t>10/9/2020</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6334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796027F-7875-4030-9381-8BD8C4F21935}" type="datetimeFigureOut">
              <a:rPr lang="en-US" smtClean="0"/>
              <a:t>10/9/2020</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88087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796027F-7875-4030-9381-8BD8C4F21935}" type="datetimeFigureOut">
              <a:rPr lang="en-US" smtClean="0"/>
              <a:t>10/9/2020</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50323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796027F-7875-4030-9381-8BD8C4F21935}" type="datetimeFigureOut">
              <a:rPr lang="en-US" smtClean="0"/>
              <a:t>10/9/2020</a:t>
            </a:fld>
            <a:endParaRPr lang="en-US" dirty="0"/>
          </a:p>
        </p:txBody>
      </p:sp>
      <p:sp>
        <p:nvSpPr>
          <p:cNvPr id="8" name="Нижний колонтитул 7"/>
          <p:cNvSpPr>
            <a:spLocks noGrp="1"/>
          </p:cNvSpPr>
          <p:nvPr>
            <p:ph type="ftr" sz="quarter" idx="11"/>
          </p:nvPr>
        </p:nvSpPr>
        <p:spPr/>
        <p:txBody>
          <a:bodyPr/>
          <a:lstStyle/>
          <a:p>
            <a:endParaRPr lang="en-US" dirty="0"/>
          </a:p>
        </p:txBody>
      </p:sp>
      <p:sp>
        <p:nvSpPr>
          <p:cNvPr id="9" name="Номер слайда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07373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509A250-FF31-4206-8172-F9D3106AACB1}" type="datetimeFigureOut">
              <a:rPr lang="en-US" smtClean="0"/>
              <a:t>10/9/2020</a:t>
            </a:fld>
            <a:endParaRPr lang="en-US" dirty="0"/>
          </a:p>
        </p:txBody>
      </p:sp>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2410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509A250-FF31-4206-8172-F9D3106AACB1}" type="datetimeFigureOut">
              <a:rPr lang="en-US" smtClean="0"/>
              <a:t>10/9/2020</a:t>
            </a:fld>
            <a:endParaRPr lang="en-US" dirty="0"/>
          </a:p>
        </p:txBody>
      </p:sp>
      <p:sp>
        <p:nvSpPr>
          <p:cNvPr id="3" name="Нижний колонтитул 2"/>
          <p:cNvSpPr>
            <a:spLocks noGrp="1"/>
          </p:cNvSpPr>
          <p:nvPr>
            <p:ph type="ftr" sz="quarter" idx="11"/>
          </p:nvPr>
        </p:nvSpPr>
        <p:spPr/>
        <p:txBody>
          <a:bodyPr/>
          <a:lstStyle/>
          <a:p>
            <a:endParaRPr lang="en-US" dirty="0"/>
          </a:p>
        </p:txBody>
      </p:sp>
      <p:sp>
        <p:nvSpPr>
          <p:cNvPr id="4" name="Номер слайда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45445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509A250-FF31-4206-8172-F9D3106AACB1}" type="datetimeFigureOut">
              <a:rPr lang="en-US" smtClean="0"/>
              <a:t>10/9/2020</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7207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509A250-FF31-4206-8172-F9D3106AACB1}" type="datetimeFigureOut">
              <a:rPr lang="en-US" smtClean="0"/>
              <a:t>10/9/2020</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67506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D347D-5ACD-4C99-B74B-A9C85AD731AF}" type="datetimeFigureOut">
              <a:rPr lang="en-US" smtClean="0"/>
              <a:t>10/9/2020</a:t>
            </a:fld>
            <a:endParaRPr lang="en-US" dirty="0"/>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77432506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2"/>
            <a:ext cx="9144000" cy="3246437"/>
          </a:xfrm>
        </p:spPr>
        <p:txBody>
          <a:bodyPr>
            <a:normAutofit fontScale="90000"/>
          </a:bodyPr>
          <a:lstStyle/>
          <a:p>
            <a:pPr algn="ctr"/>
            <a:r>
              <a:rPr lang="ru-RU" dirty="0" smtClean="0"/>
              <a:t/>
            </a:r>
            <a:br>
              <a:rPr lang="ru-RU" dirty="0" smtClean="0"/>
            </a:br>
            <a:r>
              <a:rPr lang="ru-RU" dirty="0" smtClean="0"/>
              <a:t/>
            </a:r>
            <a:br>
              <a:rPr lang="ru-RU" dirty="0" smtClean="0"/>
            </a:br>
            <a:r>
              <a:rPr lang="ru-RU" dirty="0" smtClean="0">
                <a:solidFill>
                  <a:srgbClr val="0070C0"/>
                </a:solidFill>
                <a:latin typeface="Arial Black" panose="020B0A04020102020204" pitchFamily="34" charset="0"/>
              </a:rPr>
              <a:t>Уроки </a:t>
            </a:r>
            <a:r>
              <a:rPr lang="ru-RU" dirty="0">
                <a:solidFill>
                  <a:srgbClr val="0070C0"/>
                </a:solidFill>
                <a:latin typeface="Arial Black" panose="020B0A04020102020204" pitchFamily="34" charset="0"/>
              </a:rPr>
              <a:t>рисования. Как научиться рисовать </a:t>
            </a:r>
            <a:r>
              <a:rPr lang="ru-RU" dirty="0" smtClean="0">
                <a:solidFill>
                  <a:srgbClr val="0070C0"/>
                </a:solidFill>
                <a:latin typeface="Arial Black" panose="020B0A04020102020204" pitchFamily="34" charset="0"/>
              </a:rPr>
              <a:t>лошадь.</a:t>
            </a:r>
            <a:endParaRPr lang="ru-RU" dirty="0">
              <a:solidFill>
                <a:srgbClr val="0070C0"/>
              </a:solidFill>
              <a:latin typeface="Arial Black" panose="020B0A04020102020204" pitchFamily="34" charset="0"/>
            </a:endParaRPr>
          </a:p>
        </p:txBody>
      </p:sp>
      <p:sp>
        <p:nvSpPr>
          <p:cNvPr id="3" name="Подзаголовок 2"/>
          <p:cNvSpPr>
            <a:spLocks noGrp="1"/>
          </p:cNvSpPr>
          <p:nvPr>
            <p:ph type="subTitle" idx="1"/>
          </p:nvPr>
        </p:nvSpPr>
        <p:spPr>
          <a:xfrm>
            <a:off x="1524000" y="3602038"/>
            <a:ext cx="9144000" cy="2506662"/>
          </a:xfrm>
        </p:spPr>
        <p:txBody>
          <a:bodyPr>
            <a:normAutofit/>
          </a:bodyPr>
          <a:lstStyle/>
          <a:p>
            <a:endParaRPr lang="ru-RU" dirty="0" smtClean="0"/>
          </a:p>
          <a:p>
            <a:endParaRPr lang="ru-RU" dirty="0"/>
          </a:p>
          <a:p>
            <a:endParaRPr lang="ru-RU" dirty="0" smtClean="0"/>
          </a:p>
          <a:p>
            <a:r>
              <a:rPr lang="ru-RU" dirty="0" smtClean="0"/>
              <a:t>                  </a:t>
            </a:r>
            <a:r>
              <a:rPr lang="ru-RU" dirty="0" smtClean="0">
                <a:solidFill>
                  <a:srgbClr val="FF0000"/>
                </a:solidFill>
              </a:rPr>
              <a:t>Разработал: </a:t>
            </a:r>
            <a:r>
              <a:rPr lang="ru-RU" dirty="0" err="1" smtClean="0">
                <a:solidFill>
                  <a:srgbClr val="FF0000"/>
                </a:solidFill>
              </a:rPr>
              <a:t>Ринчинэ</a:t>
            </a:r>
            <a:r>
              <a:rPr lang="ru-RU" dirty="0" smtClean="0">
                <a:solidFill>
                  <a:srgbClr val="FF0000"/>
                </a:solidFill>
              </a:rPr>
              <a:t> И.В. ПДО, высшая </a:t>
            </a:r>
            <a:r>
              <a:rPr lang="ru-RU" smtClean="0">
                <a:solidFill>
                  <a:srgbClr val="FF0000"/>
                </a:solidFill>
              </a:rPr>
              <a:t>категория,</a:t>
            </a:r>
          </a:p>
          <a:p>
            <a:r>
              <a:rPr lang="ru-RU" smtClean="0">
                <a:solidFill>
                  <a:srgbClr val="FF0000"/>
                </a:solidFill>
              </a:rPr>
              <a:t>арт-студия </a:t>
            </a:r>
            <a:r>
              <a:rPr lang="ru-RU" dirty="0" smtClean="0">
                <a:solidFill>
                  <a:srgbClr val="FF0000"/>
                </a:solidFill>
              </a:rPr>
              <a:t>«Линия горизонта»</a:t>
            </a:r>
            <a:endParaRPr lang="ru-RU" dirty="0">
              <a:solidFill>
                <a:srgbClr val="FF0000"/>
              </a:solidFill>
            </a:endParaRPr>
          </a:p>
        </p:txBody>
      </p:sp>
    </p:spTree>
    <p:extLst>
      <p:ext uri="{BB962C8B-B14F-4D97-AF65-F5344CB8AC3E}">
        <p14:creationId xmlns:p14="http://schemas.microsoft.com/office/powerpoint/2010/main" val="10831866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stretch>
            <a:fillRect/>
          </a:stretch>
        </p:blipFill>
        <p:spPr>
          <a:xfrm>
            <a:off x="4772025" y="584200"/>
            <a:ext cx="6729414" cy="5118100"/>
          </a:xfrm>
          <a:prstGeom prst="rect">
            <a:avLst/>
          </a:prstGeom>
        </p:spPr>
      </p:pic>
      <p:sp>
        <p:nvSpPr>
          <p:cNvPr id="4" name="Текст 3"/>
          <p:cNvSpPr>
            <a:spLocks noGrp="1"/>
          </p:cNvSpPr>
          <p:nvPr>
            <p:ph type="body" sz="half" idx="2"/>
          </p:nvPr>
        </p:nvSpPr>
        <p:spPr/>
        <p:txBody>
          <a:bodyPr/>
          <a:lstStyle/>
          <a:p>
            <a:r>
              <a:rPr lang="ru-RU" dirty="0"/>
              <a:t>Ещё раз прорисуйте туловище, ноги, шею и голову вашей лошади.</a:t>
            </a:r>
          </a:p>
        </p:txBody>
      </p:sp>
    </p:spTree>
    <p:extLst>
      <p:ext uri="{BB962C8B-B14F-4D97-AF65-F5344CB8AC3E}">
        <p14:creationId xmlns:p14="http://schemas.microsoft.com/office/powerpoint/2010/main" val="305831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4686300" y="469900"/>
            <a:ext cx="7099300" cy="4627562"/>
          </a:xfrm>
          <a:prstGeom prst="rect">
            <a:avLst/>
          </a:prstGeom>
        </p:spPr>
      </p:pic>
      <p:sp>
        <p:nvSpPr>
          <p:cNvPr id="4" name="Текст 3"/>
          <p:cNvSpPr>
            <a:spLocks noGrp="1"/>
          </p:cNvSpPr>
          <p:nvPr>
            <p:ph type="body" sz="half" idx="2"/>
          </p:nvPr>
        </p:nvSpPr>
        <p:spPr>
          <a:xfrm>
            <a:off x="685801" y="1663700"/>
            <a:ext cx="3870216" cy="4361179"/>
          </a:xfrm>
        </p:spPr>
        <p:txBody>
          <a:bodyPr>
            <a:normAutofit/>
          </a:bodyPr>
          <a:lstStyle/>
          <a:p>
            <a:r>
              <a:rPr lang="ru-RU" dirty="0" smtClean="0"/>
              <a:t>Возьмите ластик и удалите все ненужные вам линии, оставшиеся от построения лошади. Пусть они вас не отвлекают. Стирайте линии аккуратно, не оставляя разводов, следов.</a:t>
            </a:r>
          </a:p>
          <a:p>
            <a:endParaRPr lang="ru-RU" dirty="0" smtClean="0"/>
          </a:p>
          <a:p>
            <a:r>
              <a:rPr lang="ru-RU" dirty="0" smtClean="0"/>
              <a:t>Сейчас </a:t>
            </a:r>
            <a:r>
              <a:rPr lang="ru-RU" dirty="0"/>
              <a:t>наступает наиболее интересный этап. Вам предстоит нарисовать голову лошади. На этом рисунке животное стоит к зрителям в профиль. Постарайтесь сделать морду более выразительной. Нарисуйте уши, обозначьте крупные ноздри. Обязательно сделайте глаза лошади большими.</a:t>
            </a:r>
          </a:p>
        </p:txBody>
      </p:sp>
    </p:spTree>
    <p:extLst>
      <p:ext uri="{BB962C8B-B14F-4D97-AF65-F5344CB8AC3E}">
        <p14:creationId xmlns:p14="http://schemas.microsoft.com/office/powerpoint/2010/main" val="3849253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4889500" y="927100"/>
            <a:ext cx="6807200" cy="4787900"/>
          </a:xfrm>
          <a:prstGeom prst="rect">
            <a:avLst/>
          </a:prstGeom>
        </p:spPr>
      </p:pic>
      <p:sp>
        <p:nvSpPr>
          <p:cNvPr id="4" name="Текст 3"/>
          <p:cNvSpPr>
            <a:spLocks noGrp="1"/>
          </p:cNvSpPr>
          <p:nvPr>
            <p:ph type="body" sz="half" idx="2"/>
          </p:nvPr>
        </p:nvSpPr>
        <p:spPr>
          <a:xfrm>
            <a:off x="812801" y="1447800"/>
            <a:ext cx="3743216" cy="4577079"/>
          </a:xfrm>
        </p:spPr>
        <p:txBody>
          <a:bodyPr>
            <a:normAutofit/>
          </a:bodyPr>
          <a:lstStyle/>
          <a:p>
            <a:r>
              <a:rPr lang="ru-RU" sz="1800" dirty="0"/>
              <a:t>Пора нарисовать хвост вашей лошади. Иногда хвосты стригут, кто-то заплетает их в косички, перехватывает резинками. На нашем рисунке пышный длинный хвост лошади свободно развевается на ветру, что придаёт рисунку динамизм. Сразу видно, что ваша лошадка движется.</a:t>
            </a:r>
          </a:p>
        </p:txBody>
      </p:sp>
    </p:spTree>
    <p:extLst>
      <p:ext uri="{BB962C8B-B14F-4D97-AF65-F5344CB8AC3E}">
        <p14:creationId xmlns:p14="http://schemas.microsoft.com/office/powerpoint/2010/main" val="3417378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stretch>
            <a:fillRect/>
          </a:stretch>
        </p:blipFill>
        <p:spPr>
          <a:xfrm>
            <a:off x="5054600" y="787400"/>
            <a:ext cx="6451600" cy="4360862"/>
          </a:xfrm>
          <a:prstGeom prst="rect">
            <a:avLst/>
          </a:prstGeom>
        </p:spPr>
      </p:pic>
      <p:sp>
        <p:nvSpPr>
          <p:cNvPr id="4" name="Текст 3"/>
          <p:cNvSpPr>
            <a:spLocks noGrp="1"/>
          </p:cNvSpPr>
          <p:nvPr>
            <p:ph type="body" sz="half" idx="2"/>
          </p:nvPr>
        </p:nvSpPr>
        <p:spPr/>
        <p:txBody>
          <a:bodyPr/>
          <a:lstStyle/>
          <a:p>
            <a:r>
              <a:rPr lang="ru-RU" dirty="0"/>
              <a:t>Ещё раз обновите ваш рисунок, убрав все лишние линии, ненужные штрихи.</a:t>
            </a:r>
          </a:p>
          <a:p>
            <a:r>
              <a:rPr lang="ru-RU" dirty="0"/>
              <a:t>Прорисуйте мышцы лошади. Наметьте их штрихами в области шеи, задней и передней ноги. Если вы сомневаетесь, полностью повторите линии, нарисованные на рисунке. Конь с такими мышцами будет выглядеть более реалистично, мощно.</a:t>
            </a:r>
          </a:p>
        </p:txBody>
      </p:sp>
    </p:spTree>
    <p:extLst>
      <p:ext uri="{BB962C8B-B14F-4D97-AF65-F5344CB8AC3E}">
        <p14:creationId xmlns:p14="http://schemas.microsoft.com/office/powerpoint/2010/main" val="1560331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stretch>
            <a:fillRect/>
          </a:stretch>
        </p:blipFill>
        <p:spPr>
          <a:xfrm>
            <a:off x="5207000" y="825500"/>
            <a:ext cx="6337300" cy="4275137"/>
          </a:xfrm>
          <a:prstGeom prst="rect">
            <a:avLst/>
          </a:prstGeom>
        </p:spPr>
      </p:pic>
      <p:sp>
        <p:nvSpPr>
          <p:cNvPr id="4" name="Текст 3"/>
          <p:cNvSpPr>
            <a:spLocks noGrp="1"/>
          </p:cNvSpPr>
          <p:nvPr>
            <p:ph type="body" sz="half" idx="2"/>
          </p:nvPr>
        </p:nvSpPr>
        <p:spPr/>
        <p:txBody>
          <a:bodyPr/>
          <a:lstStyle/>
          <a:p>
            <a:r>
              <a:rPr lang="ru-RU" dirty="0"/>
              <a:t>Теперь украсьте вашего коня пышной гривой, которая приподнята ветром. Помните, что стараться прорисовать каждый волосок, локон не стоит. Просто обозначьте линию гривы, придайте ей объём, несколькими штрихами можно разделить гриву на локоны.</a:t>
            </a:r>
          </a:p>
        </p:txBody>
      </p:sp>
    </p:spTree>
    <p:extLst>
      <p:ext uri="{BB962C8B-B14F-4D97-AF65-F5344CB8AC3E}">
        <p14:creationId xmlns:p14="http://schemas.microsoft.com/office/powerpoint/2010/main" val="3482371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stretch>
            <a:fillRect/>
          </a:stretch>
        </p:blipFill>
        <p:spPr>
          <a:xfrm>
            <a:off x="5041900" y="546101"/>
            <a:ext cx="6819900" cy="4464050"/>
          </a:xfrm>
          <a:prstGeom prst="rect">
            <a:avLst/>
          </a:prstGeom>
        </p:spPr>
      </p:pic>
      <p:sp>
        <p:nvSpPr>
          <p:cNvPr id="4" name="Текст 3"/>
          <p:cNvSpPr>
            <a:spLocks noGrp="1"/>
          </p:cNvSpPr>
          <p:nvPr>
            <p:ph type="body" sz="half" idx="2"/>
          </p:nvPr>
        </p:nvSpPr>
        <p:spPr/>
        <p:txBody>
          <a:bodyPr/>
          <a:lstStyle/>
          <a:p>
            <a:r>
              <a:rPr lang="ru-RU" dirty="0"/>
              <a:t>Добавьте ещё несколько аккуратных штрихов, чтобы обозначить сгибы суставов на лошадиных ногах.</a:t>
            </a:r>
          </a:p>
        </p:txBody>
      </p:sp>
    </p:spTree>
    <p:extLst>
      <p:ext uri="{BB962C8B-B14F-4D97-AF65-F5344CB8AC3E}">
        <p14:creationId xmlns:p14="http://schemas.microsoft.com/office/powerpoint/2010/main" val="4038488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4787900" y="1181101"/>
            <a:ext cx="6946900" cy="4622800"/>
          </a:xfrm>
          <a:prstGeom prst="rect">
            <a:avLst/>
          </a:prstGeom>
        </p:spPr>
      </p:pic>
      <p:sp>
        <p:nvSpPr>
          <p:cNvPr id="4" name="Текст 3"/>
          <p:cNvSpPr>
            <a:spLocks noGrp="1"/>
          </p:cNvSpPr>
          <p:nvPr>
            <p:ph type="body" sz="half" idx="2"/>
          </p:nvPr>
        </p:nvSpPr>
        <p:spPr>
          <a:xfrm>
            <a:off x="901701" y="1384300"/>
            <a:ext cx="3654316" cy="4640579"/>
          </a:xfrm>
        </p:spPr>
        <p:txBody>
          <a:bodyPr>
            <a:normAutofit/>
          </a:bodyPr>
          <a:lstStyle/>
          <a:p>
            <a:r>
              <a:rPr lang="ru-RU" dirty="0"/>
              <a:t>Сейчас вы можете сделать ваш рисунок более объёмным. Используйте карандаши, растушёвывайте их. Обратите внимание, в каких местах конь темнее, а в каких ему приданы более светлые оттенки на образце. Сделайте так же</a:t>
            </a:r>
            <a:r>
              <a:rPr lang="ru-RU" dirty="0" smtClean="0"/>
              <a:t>.</a:t>
            </a:r>
          </a:p>
          <a:p>
            <a:endParaRPr lang="ru-RU" dirty="0"/>
          </a:p>
          <a:p>
            <a:r>
              <a:rPr lang="ru-RU" sz="1600" dirty="0"/>
              <a:t>Всё! Ваша лошадь полностью готова. Её можно раскрасить, сделать фон</a:t>
            </a:r>
            <a:r>
              <a:rPr lang="ru-RU" dirty="0"/>
              <a:t>.</a:t>
            </a:r>
          </a:p>
        </p:txBody>
      </p:sp>
    </p:spTree>
    <p:extLst>
      <p:ext uri="{BB962C8B-B14F-4D97-AF65-F5344CB8AC3E}">
        <p14:creationId xmlns:p14="http://schemas.microsoft.com/office/powerpoint/2010/main" val="4081869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p:txBody>
          <a:bodyPr/>
          <a:lstStyle/>
          <a:p>
            <a:endParaRPr lang="ru-RU"/>
          </a:p>
        </p:txBody>
      </p:sp>
      <p:sp>
        <p:nvSpPr>
          <p:cNvPr id="11" name="Текст 10"/>
          <p:cNvSpPr>
            <a:spLocks noGrp="1"/>
          </p:cNvSpPr>
          <p:nvPr>
            <p:ph type="body" sz="half" idx="2"/>
          </p:nvPr>
        </p:nvSpPr>
        <p:spPr/>
        <p:txBody>
          <a:bodyPr/>
          <a:lstStyle/>
          <a:p>
            <a:endParaRPr lang="ru-RU"/>
          </a:p>
        </p:txBody>
      </p:sp>
      <p:pic>
        <p:nvPicPr>
          <p:cNvPr id="12" name="Рисунок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7568" y="1"/>
            <a:ext cx="8460432" cy="6698729"/>
          </a:xfrm>
          <a:prstGeom prst="rect">
            <a:avLst/>
          </a:prstGeom>
        </p:spPr>
      </p:pic>
    </p:spTree>
    <p:extLst>
      <p:ext uri="{BB962C8B-B14F-4D97-AF65-F5344CB8AC3E}">
        <p14:creationId xmlns:p14="http://schemas.microsoft.com/office/powerpoint/2010/main" val="7247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45928" y="3427311"/>
            <a:ext cx="9956955" cy="1689123"/>
          </a:xfrm>
        </p:spPr>
        <p:txBody>
          <a:bodyPr/>
          <a:lstStyle/>
          <a:p>
            <a:endParaRPr lang="ru-RU" dirty="0"/>
          </a:p>
        </p:txBody>
      </p:sp>
      <p:sp>
        <p:nvSpPr>
          <p:cNvPr id="3" name="Текст 2"/>
          <p:cNvSpPr>
            <a:spLocks noGrp="1"/>
          </p:cNvSpPr>
          <p:nvPr>
            <p:ph type="body" idx="1"/>
          </p:nvPr>
        </p:nvSpPr>
        <p:spPr/>
        <p:txBody>
          <a:bodyPr/>
          <a:lstStyle/>
          <a:p>
            <a:endParaRPr lang="ru-RU"/>
          </a:p>
        </p:txBody>
      </p:sp>
      <p:sp>
        <p:nvSpPr>
          <p:cNvPr id="4" name="Объект 3"/>
          <p:cNvSpPr>
            <a:spLocks noGrp="1"/>
          </p:cNvSpPr>
          <p:nvPr>
            <p:ph sz="half" idx="2"/>
          </p:nvPr>
        </p:nvSpPr>
        <p:spPr/>
        <p:txBody>
          <a:bodyPr/>
          <a:lstStyle/>
          <a:p>
            <a:endParaRPr lang="ru-RU"/>
          </a:p>
        </p:txBody>
      </p:sp>
      <p:sp>
        <p:nvSpPr>
          <p:cNvPr id="5" name="Текст 4"/>
          <p:cNvSpPr>
            <a:spLocks noGrp="1"/>
          </p:cNvSpPr>
          <p:nvPr>
            <p:ph type="body" sz="quarter" idx="3"/>
          </p:nvPr>
        </p:nvSpPr>
        <p:spPr/>
        <p:txBody>
          <a:bodyPr/>
          <a:lstStyle/>
          <a:p>
            <a:endParaRPr lang="ru-RU"/>
          </a:p>
        </p:txBody>
      </p:sp>
      <p:sp>
        <p:nvSpPr>
          <p:cNvPr id="6" name="Объект 5"/>
          <p:cNvSpPr>
            <a:spLocks noGrp="1"/>
          </p:cNvSpPr>
          <p:nvPr>
            <p:ph sz="quarter" idx="4"/>
          </p:nvPr>
        </p:nvSpPr>
        <p:spPr/>
        <p:txBody>
          <a:bodyPr/>
          <a:lstStyle/>
          <a:p>
            <a:endParaRPr lang="ru-RU"/>
          </a:p>
        </p:txBody>
      </p:sp>
      <p:pic>
        <p:nvPicPr>
          <p:cNvPr id="5122" name="Picture 2" descr="http://tomuz.ru/uploads/images/l/u/n/lung_ta_kon_vetra_penie_tibetskih_lam_rabota_s_nizhnimi_chakram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512" y="0"/>
            <a:ext cx="896448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83823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154953" y="1447800"/>
            <a:ext cx="3401064" cy="457200"/>
          </a:xfrm>
        </p:spPr>
        <p:txBody>
          <a:bodyPr>
            <a:normAutofit fontScale="90000"/>
          </a:bodyPr>
          <a:lstStyle/>
          <a:p>
            <a:endParaRPr lang="ru-RU" dirty="0"/>
          </a:p>
        </p:txBody>
      </p:sp>
      <p:pic>
        <p:nvPicPr>
          <p:cNvPr id="7" name="Объект 6"/>
          <p:cNvPicPr>
            <a:picLocks noGrp="1" noChangeAspect="1"/>
          </p:cNvPicPr>
          <p:nvPr>
            <p:ph idx="1"/>
          </p:nvPr>
        </p:nvPicPr>
        <p:blipFill>
          <a:blip r:embed="rId2"/>
          <a:stretch>
            <a:fillRect/>
          </a:stretch>
        </p:blipFill>
        <p:spPr>
          <a:xfrm>
            <a:off x="4644917" y="406400"/>
            <a:ext cx="7115283" cy="6007100"/>
          </a:xfrm>
          <a:prstGeom prst="rect">
            <a:avLst/>
          </a:prstGeom>
        </p:spPr>
      </p:pic>
      <p:sp>
        <p:nvSpPr>
          <p:cNvPr id="6" name="Текст 5"/>
          <p:cNvSpPr>
            <a:spLocks noGrp="1"/>
          </p:cNvSpPr>
          <p:nvPr>
            <p:ph type="body" sz="half" idx="2"/>
          </p:nvPr>
        </p:nvSpPr>
        <p:spPr>
          <a:xfrm>
            <a:off x="749301" y="2235200"/>
            <a:ext cx="3806716" cy="3789679"/>
          </a:xfrm>
        </p:spPr>
        <p:txBody>
          <a:bodyPr>
            <a:normAutofit/>
          </a:bodyPr>
          <a:lstStyle/>
          <a:p>
            <a:r>
              <a:rPr lang="ru-RU" dirty="0"/>
              <a:t>Вы хотите нарисовать лошадь поэтапно, вникнуть во все тонкости изображения этого животного? Постарайтесь запомнить алгоритм, внимательно посмотрите на схемы. Когда вы будете воспроизводить все заданные схемы на вашем листочке бумаги, у вас довольно быстро получится эффектная лошадка.</a:t>
            </a:r>
          </a:p>
          <a:p>
            <a:r>
              <a:rPr lang="ru-RU" dirty="0"/>
              <a:t>В первую очередь обозначьте границы вашего рисунка. Безусловно, лучше сразу определить прямоугольник, в котором будет находиться животное. Так рисовать заметно удобнее.</a:t>
            </a:r>
          </a:p>
        </p:txBody>
      </p:sp>
    </p:spTree>
    <p:extLst>
      <p:ext uri="{BB962C8B-B14F-4D97-AF65-F5344CB8AC3E}">
        <p14:creationId xmlns:p14="http://schemas.microsoft.com/office/powerpoint/2010/main" val="26866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stretch>
            <a:fillRect/>
          </a:stretch>
        </p:blipFill>
        <p:spPr>
          <a:xfrm>
            <a:off x="5295900" y="584200"/>
            <a:ext cx="5969000" cy="5067300"/>
          </a:xfrm>
          <a:prstGeom prst="rect">
            <a:avLst/>
          </a:prstGeom>
        </p:spPr>
      </p:pic>
      <p:sp>
        <p:nvSpPr>
          <p:cNvPr id="4" name="Текст 3"/>
          <p:cNvSpPr>
            <a:spLocks noGrp="1"/>
          </p:cNvSpPr>
          <p:nvPr>
            <p:ph type="body" sz="half" idx="2"/>
          </p:nvPr>
        </p:nvSpPr>
        <p:spPr/>
        <p:txBody>
          <a:bodyPr/>
          <a:lstStyle/>
          <a:p>
            <a:r>
              <a:rPr lang="ru-RU" dirty="0"/>
              <a:t>Теперь нужно нарисовать основу будущей головы лошади. Для этого изобразите треугольник среднего размера в левом верхнем углу рисунка. Углы вашего треугольника должны быть скруглёнными. Сделайте именно так, как показано на рисунке.</a:t>
            </a:r>
          </a:p>
        </p:txBody>
      </p:sp>
    </p:spTree>
    <p:extLst>
      <p:ext uri="{BB962C8B-B14F-4D97-AF65-F5344CB8AC3E}">
        <p14:creationId xmlns:p14="http://schemas.microsoft.com/office/powerpoint/2010/main" val="3254405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stretch>
            <a:fillRect/>
          </a:stretch>
        </p:blipFill>
        <p:spPr>
          <a:xfrm>
            <a:off x="4965700" y="355600"/>
            <a:ext cx="6565900" cy="5422899"/>
          </a:xfrm>
          <a:prstGeom prst="rect">
            <a:avLst/>
          </a:prstGeom>
        </p:spPr>
      </p:pic>
      <p:sp>
        <p:nvSpPr>
          <p:cNvPr id="4" name="Текст 3"/>
          <p:cNvSpPr>
            <a:spLocks noGrp="1"/>
          </p:cNvSpPr>
          <p:nvPr>
            <p:ph type="body" sz="half" idx="2"/>
          </p:nvPr>
        </p:nvSpPr>
        <p:spPr/>
        <p:txBody>
          <a:bodyPr/>
          <a:lstStyle/>
          <a:p>
            <a:r>
              <a:rPr lang="ru-RU" dirty="0"/>
              <a:t>Сейчас нужно нарисовать два овала, расположив их друг относительно друга под углом. Они в дальнейшем станут основой крупа и грудной клетки лошади.</a:t>
            </a:r>
          </a:p>
        </p:txBody>
      </p:sp>
    </p:spTree>
    <p:extLst>
      <p:ext uri="{BB962C8B-B14F-4D97-AF65-F5344CB8AC3E}">
        <p14:creationId xmlns:p14="http://schemas.microsoft.com/office/powerpoint/2010/main" val="386702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stretch>
            <a:fillRect/>
          </a:stretch>
        </p:blipFill>
        <p:spPr>
          <a:xfrm>
            <a:off x="5003800" y="571500"/>
            <a:ext cx="6502400" cy="5194299"/>
          </a:xfrm>
          <a:prstGeom prst="rect">
            <a:avLst/>
          </a:prstGeom>
        </p:spPr>
      </p:pic>
      <p:sp>
        <p:nvSpPr>
          <p:cNvPr id="4" name="Текст 3"/>
          <p:cNvSpPr>
            <a:spLocks noGrp="1"/>
          </p:cNvSpPr>
          <p:nvPr>
            <p:ph type="body" sz="half" idx="2"/>
          </p:nvPr>
        </p:nvSpPr>
        <p:spPr/>
        <p:txBody>
          <a:bodyPr/>
          <a:lstStyle/>
          <a:p>
            <a:r>
              <a:rPr lang="ru-RU" dirty="0"/>
              <a:t>Соедините два ваших овала, чтобы получился живот лошади. Делайте линии плавными, избегайте резких переходов, изломов.</a:t>
            </a:r>
          </a:p>
        </p:txBody>
      </p:sp>
    </p:spTree>
    <p:extLst>
      <p:ext uri="{BB962C8B-B14F-4D97-AF65-F5344CB8AC3E}">
        <p14:creationId xmlns:p14="http://schemas.microsoft.com/office/powerpoint/2010/main" val="1817531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stretch>
            <a:fillRect/>
          </a:stretch>
        </p:blipFill>
        <p:spPr>
          <a:xfrm>
            <a:off x="4772024" y="457200"/>
            <a:ext cx="6975476" cy="5411787"/>
          </a:xfrm>
          <a:prstGeom prst="rect">
            <a:avLst/>
          </a:prstGeom>
        </p:spPr>
      </p:pic>
      <p:sp>
        <p:nvSpPr>
          <p:cNvPr id="4" name="Текст 3"/>
          <p:cNvSpPr>
            <a:spLocks noGrp="1"/>
          </p:cNvSpPr>
          <p:nvPr>
            <p:ph type="body" sz="half" idx="2"/>
          </p:nvPr>
        </p:nvSpPr>
        <p:spPr/>
        <p:txBody>
          <a:bodyPr/>
          <a:lstStyle/>
          <a:p>
            <a:r>
              <a:rPr lang="ru-RU" dirty="0"/>
              <a:t>Теперь необходимо поработать над изображением ног лошади. Сначала наметьте точками места их изгибов, а затем соедините ваши точки прямыми линиями. Постарайтесь сделать пропорции тела лошади гармоничными, обратите внимание на рисунок. Запомните, что колени у лошади находятся достаточно высоко.</a:t>
            </a:r>
          </a:p>
        </p:txBody>
      </p:sp>
    </p:spTree>
    <p:extLst>
      <p:ext uri="{BB962C8B-B14F-4D97-AF65-F5344CB8AC3E}">
        <p14:creationId xmlns:p14="http://schemas.microsoft.com/office/powerpoint/2010/main" val="596309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stretch>
            <a:fillRect/>
          </a:stretch>
        </p:blipFill>
        <p:spPr>
          <a:xfrm>
            <a:off x="4772025" y="457200"/>
            <a:ext cx="7115175" cy="5118100"/>
          </a:xfrm>
          <a:prstGeom prst="rect">
            <a:avLst/>
          </a:prstGeom>
        </p:spPr>
      </p:pic>
      <p:sp>
        <p:nvSpPr>
          <p:cNvPr id="4" name="Текст 3"/>
          <p:cNvSpPr>
            <a:spLocks noGrp="1"/>
          </p:cNvSpPr>
          <p:nvPr>
            <p:ph type="body" sz="half" idx="2"/>
          </p:nvPr>
        </p:nvSpPr>
        <p:spPr/>
        <p:txBody>
          <a:bodyPr/>
          <a:lstStyle/>
          <a:p>
            <a:r>
              <a:rPr lang="ru-RU" dirty="0"/>
              <a:t>Сейчас вам предстоит дорисовать ноги, сделать их довольно мускулистыми, полными, нарисовать копыта. Пятки немного задраны, копыта надо изображать в виде трапеций, колени у животного чуть-чуть выступают вперёд. Пока займитесь передними ногами.</a:t>
            </a:r>
          </a:p>
        </p:txBody>
      </p:sp>
    </p:spTree>
    <p:extLst>
      <p:ext uri="{BB962C8B-B14F-4D97-AF65-F5344CB8AC3E}">
        <p14:creationId xmlns:p14="http://schemas.microsoft.com/office/powerpoint/2010/main" val="2724120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stretch>
            <a:fillRect/>
          </a:stretch>
        </p:blipFill>
        <p:spPr>
          <a:xfrm>
            <a:off x="4876800" y="1041400"/>
            <a:ext cx="6807200" cy="4471987"/>
          </a:xfrm>
          <a:prstGeom prst="rect">
            <a:avLst/>
          </a:prstGeom>
        </p:spPr>
      </p:pic>
      <p:sp>
        <p:nvSpPr>
          <p:cNvPr id="4" name="Текст 3"/>
          <p:cNvSpPr>
            <a:spLocks noGrp="1"/>
          </p:cNvSpPr>
          <p:nvPr>
            <p:ph type="body" sz="half" idx="2"/>
          </p:nvPr>
        </p:nvSpPr>
        <p:spPr/>
        <p:txBody>
          <a:bodyPr/>
          <a:lstStyle/>
          <a:p>
            <a:r>
              <a:rPr lang="ru-RU" dirty="0"/>
              <a:t>Можно начинать дорисовывать задние ноги животного. Помните, что у лошади задние ноги значительно полнее передних выше колена. Если передние и задние ноги окажутся на вашем рисунке одинаковыми, пропорции будут нарушены.</a:t>
            </a:r>
          </a:p>
        </p:txBody>
      </p:sp>
    </p:spTree>
    <p:extLst>
      <p:ext uri="{BB962C8B-B14F-4D97-AF65-F5344CB8AC3E}">
        <p14:creationId xmlns:p14="http://schemas.microsoft.com/office/powerpoint/2010/main" val="1166083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Объект 4"/>
          <p:cNvPicPr>
            <a:picLocks noGrp="1" noChangeAspect="1"/>
          </p:cNvPicPr>
          <p:nvPr>
            <p:ph idx="1"/>
          </p:nvPr>
        </p:nvPicPr>
        <p:blipFill>
          <a:blip r:embed="rId2"/>
          <a:stretch>
            <a:fillRect/>
          </a:stretch>
        </p:blipFill>
        <p:spPr>
          <a:xfrm>
            <a:off x="5143500" y="660400"/>
            <a:ext cx="6870700" cy="4978400"/>
          </a:xfrm>
          <a:prstGeom prst="rect">
            <a:avLst/>
          </a:prstGeom>
        </p:spPr>
      </p:pic>
      <p:sp>
        <p:nvSpPr>
          <p:cNvPr id="4" name="Текст 3"/>
          <p:cNvSpPr>
            <a:spLocks noGrp="1"/>
          </p:cNvSpPr>
          <p:nvPr>
            <p:ph type="body" sz="half" idx="2"/>
          </p:nvPr>
        </p:nvSpPr>
        <p:spPr/>
        <p:txBody>
          <a:bodyPr>
            <a:normAutofit/>
          </a:bodyPr>
          <a:lstStyle/>
          <a:p>
            <a:r>
              <a:rPr lang="ru-RU" dirty="0"/>
              <a:t>Рисуйте шею лошади. Здесь вам придётся помнить о золотой середине, чтобы нарисовать правильно лошадь. Дело в том, что слишком тонкая шея будет выглядеть на рисунке плохо, но и чрезмерно толстая, массивная шея тоже испортит впечатление о вашей лошади. Шея должна быть достаточно мощной, но при этом важно передать грациозность коня. Для этого нужно рисовать плавными линиями, обязательно обозначать переход от туловища к голове, делая шею тоньше постепенно. Пусть она будет немного изогнута.</a:t>
            </a:r>
          </a:p>
        </p:txBody>
      </p:sp>
    </p:spTree>
    <p:extLst>
      <p:ext uri="{BB962C8B-B14F-4D97-AF65-F5344CB8AC3E}">
        <p14:creationId xmlns:p14="http://schemas.microsoft.com/office/powerpoint/2010/main" val="10079697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TotalTime>
  <Words>658</Words>
  <Application>Microsoft Office PowerPoint</Application>
  <PresentationFormat>Широкоэкранный</PresentationFormat>
  <Paragraphs>27</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Arial Black</vt:lpstr>
      <vt:lpstr>Calibri</vt:lpstr>
      <vt:lpstr>Calibri Light</vt:lpstr>
      <vt:lpstr>Тема Office</vt:lpstr>
      <vt:lpstr>  Уроки рисования. Как научиться рисовать лошадь.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6</cp:revision>
  <dcterms:created xsi:type="dcterms:W3CDTF">2017-03-20T01:59:40Z</dcterms:created>
  <dcterms:modified xsi:type="dcterms:W3CDTF">2020-10-09T00:42:04Z</dcterms:modified>
</cp:coreProperties>
</file>