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400" r:id="rId2"/>
    <p:sldId id="396" r:id="rId3"/>
    <p:sldId id="259" r:id="rId4"/>
    <p:sldId id="260" r:id="rId5"/>
    <p:sldId id="277" r:id="rId6"/>
    <p:sldId id="279" r:id="rId7"/>
    <p:sldId id="399" r:id="rId8"/>
    <p:sldId id="275" r:id="rId9"/>
    <p:sldId id="397" r:id="rId10"/>
    <p:sldId id="281" r:id="rId11"/>
    <p:sldId id="280" r:id="rId12"/>
    <p:sldId id="283" r:id="rId13"/>
    <p:sldId id="267" r:id="rId14"/>
    <p:sldId id="289" r:id="rId15"/>
    <p:sldId id="355" r:id="rId16"/>
    <p:sldId id="291" r:id="rId17"/>
    <p:sldId id="292" r:id="rId18"/>
    <p:sldId id="371" r:id="rId19"/>
    <p:sldId id="372" r:id="rId20"/>
    <p:sldId id="373" r:id="rId21"/>
    <p:sldId id="374" r:id="rId22"/>
    <p:sldId id="383" r:id="rId23"/>
    <p:sldId id="298" r:id="rId24"/>
    <p:sldId id="389" r:id="rId25"/>
    <p:sldId id="390" r:id="rId26"/>
    <p:sldId id="385" r:id="rId27"/>
    <p:sldId id="392" r:id="rId28"/>
    <p:sldId id="360" r:id="rId29"/>
    <p:sldId id="361" r:id="rId30"/>
    <p:sldId id="364" r:id="rId31"/>
    <p:sldId id="377" r:id="rId32"/>
    <p:sldId id="394" r:id="rId33"/>
    <p:sldId id="300" r:id="rId34"/>
    <p:sldId id="301" r:id="rId35"/>
    <p:sldId id="306" r:id="rId36"/>
    <p:sldId id="307" r:id="rId37"/>
    <p:sldId id="331" r:id="rId38"/>
    <p:sldId id="329" r:id="rId39"/>
    <p:sldId id="366" r:id="rId40"/>
    <p:sldId id="332" r:id="rId41"/>
    <p:sldId id="333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10" autoAdjust="0"/>
    <p:restoredTop sz="94660"/>
  </p:normalViewPr>
  <p:slideViewPr>
    <p:cSldViewPr>
      <p:cViewPr varScale="1">
        <p:scale>
          <a:sx n="68" d="100"/>
          <a:sy n="68" d="100"/>
        </p:scale>
        <p:origin x="14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B0C382-107D-40EE-9149-7084522A63EF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A22E7-5115-45BA-A489-125733325F8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540EFDC-A21F-4B2F-AD2E-F4DFE425C37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C59708-506C-4050-883F-7866DAD229F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51D681-347A-404E-BBE4-03CD7FB0F4F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/>
              <a:t>О зимовке различных животных могут рассказать заранее подготовленные ученики.</a:t>
            </a:r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5B77FE4-8906-4CC5-9C31-12C25568539B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/>
              <a:t>К зимующим относятся: голубь, дятел, галка, синица, поползень, воробей, ворона. Остаются с нами овсянки, синицы, дятлы, сойки, сороки, клесты. А где есть незамерзающие воды, на них остаются зимовать утки. Рябчики, тетерева, глухари, куропатки живут круглый год на одном месте. После этого урока дети приносили в класс кормушки, сделанные вместе с родителями. После урока мы развесили кормушки на деревьях вокруг школы.</a:t>
            </a:r>
          </a:p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1E9442-E9AA-4491-B4B7-017134F56077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/>
              <a:t>Обратная связь – сигнальные карточки.</a:t>
            </a:r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D63BAF5-321C-4989-8EBE-6D653C7033AE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F2598-1D53-40C5-BD38-0374310512C3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97ACB-01DA-4DDE-A856-B877C8D31E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6.xml"/><Relationship Id="rId4" Type="http://schemas.openxmlformats.org/officeDocument/2006/relationships/image" Target="../media/image27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Можно ли изучать природу зимой?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115328" cy="385765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ru-RU" b="1" dirty="0"/>
              <a:t>СНЕГ ИДЁТ, ПОД БЕЛОЙ ВАТОЙ</a:t>
            </a:r>
            <a:br>
              <a:rPr lang="ru-RU" b="1" dirty="0"/>
            </a:br>
            <a:r>
              <a:rPr lang="ru-RU" b="1" dirty="0"/>
              <a:t>СКРЫЛИСЬ УЛИЦЫ, ДОМА.</a:t>
            </a:r>
            <a:br>
              <a:rPr lang="ru-RU" b="1" dirty="0"/>
            </a:br>
            <a:r>
              <a:rPr lang="ru-RU" b="1" dirty="0"/>
              <a:t>РАДЫ СНЕГУ ВСЕ РЕБЯТА,</a:t>
            </a:r>
            <a:br>
              <a:rPr lang="ru-RU" b="1" dirty="0"/>
            </a:br>
            <a:r>
              <a:rPr lang="ru-RU" b="1" dirty="0"/>
              <a:t>СНОВА  К  НАМ ПРИШЛА…</a:t>
            </a: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eacher\Desktop\зима\558067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350" y="0"/>
            <a:ext cx="913765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3786190"/>
            <a:ext cx="7402906" cy="2401632"/>
          </a:xfrm>
          <a:solidFill>
            <a:schemeClr val="accent1">
              <a:lumMod val="60000"/>
              <a:lumOff val="40000"/>
            </a:schemeClr>
          </a:solidFill>
          <a:effectLst>
            <a:glow rad="101600">
              <a:schemeClr val="accent1">
                <a:lumMod val="60000"/>
                <a:lumOff val="40000"/>
                <a:alpha val="60000"/>
              </a:schemeClr>
            </a:glow>
          </a:effectLst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0066"/>
                </a:solidFill>
                <a:latin typeface="Cambria" pitchFamily="18" charset="0"/>
              </a:rPr>
              <a:t>Вот север тучи нагоняя,</a:t>
            </a:r>
            <a:br>
              <a:rPr lang="ru-RU" sz="3600" b="1" dirty="0">
                <a:solidFill>
                  <a:srgbClr val="000066"/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rgbClr val="000066"/>
                </a:solidFill>
                <a:latin typeface="Cambria" pitchFamily="18" charset="0"/>
              </a:rPr>
              <a:t>Дохнул, завыл, и вот сама</a:t>
            </a:r>
            <a:br>
              <a:rPr lang="ru-RU" sz="3600" b="1" dirty="0">
                <a:solidFill>
                  <a:srgbClr val="000066"/>
                </a:solidFill>
                <a:latin typeface="Cambria" pitchFamily="18" charset="0"/>
              </a:rPr>
            </a:br>
            <a:r>
              <a:rPr lang="ru-RU" sz="3600" b="1" dirty="0">
                <a:solidFill>
                  <a:srgbClr val="000066"/>
                </a:solidFill>
                <a:latin typeface="Cambria" pitchFamily="18" charset="0"/>
              </a:rPr>
              <a:t>Идёт волшебница ЗИМА…</a:t>
            </a:r>
            <a:br>
              <a:rPr lang="ru-RU" sz="3600" b="1" dirty="0">
                <a:solidFill>
                  <a:srgbClr val="000066"/>
                </a:solidFill>
                <a:latin typeface="Cambria" pitchFamily="18" charset="0"/>
              </a:rPr>
            </a:br>
            <a:r>
              <a:rPr lang="ru-RU" sz="2800" b="1">
                <a:solidFill>
                  <a:srgbClr val="000066"/>
                </a:solidFill>
                <a:latin typeface="Cambria" pitchFamily="18" charset="0"/>
              </a:rPr>
              <a:t>                                           А.С</a:t>
            </a:r>
            <a:r>
              <a:rPr lang="ru-RU" sz="2800" b="1" dirty="0">
                <a:solidFill>
                  <a:srgbClr val="000066"/>
                </a:solidFill>
                <a:latin typeface="Cambria" pitchFamily="18" charset="0"/>
              </a:rPr>
              <a:t>. ПУШКИН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85786" y="500042"/>
            <a:ext cx="7402906" cy="24016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glow rad="101600">
              <a:schemeClr val="accent1">
                <a:lumMod val="60000"/>
                <a:lumOff val="40000"/>
                <a:alpha val="60000"/>
              </a:schemeClr>
            </a:glow>
          </a:effectLst>
        </p:spPr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6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Cambria" pitchFamily="18" charset="0"/>
                <a:ea typeface="+mj-ea"/>
                <a:cs typeface="+mj-cs"/>
              </a:rPr>
              <a:t>В гости к зиме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7588" y="214290"/>
            <a:ext cx="3157486" cy="268758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relaxedInset"/>
            <a:extrusionClr>
              <a:srgbClr val="000000"/>
            </a:extrusionClr>
          </a:sp3d>
        </p:spPr>
      </p:pic>
      <p:sp>
        <p:nvSpPr>
          <p:cNvPr id="2" name="Прямоугольник 1"/>
          <p:cNvSpPr/>
          <p:nvPr/>
        </p:nvSpPr>
        <p:spPr>
          <a:xfrm>
            <a:off x="611560" y="2901873"/>
            <a:ext cx="8064896" cy="35394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2800" dirty="0"/>
              <a:t>Признаки  зимы:</a:t>
            </a:r>
          </a:p>
          <a:p>
            <a:pPr lvl="0" algn="ctr"/>
            <a:endParaRPr lang="ru-RU" sz="2800" dirty="0"/>
          </a:p>
          <a:p>
            <a:pPr marL="571500" lvl="0" indent="-571500">
              <a:buClr>
                <a:srgbClr val="FFFFFF"/>
              </a:buClr>
              <a:buSzPct val="81000"/>
              <a:buFont typeface="Wingdings" pitchFamily="2" charset="2"/>
              <a:buChar char="v"/>
            </a:pPr>
            <a:r>
              <a:rPr lang="ru-RU" sz="2800" dirty="0"/>
              <a:t> температура ниже нуля градуса;</a:t>
            </a:r>
          </a:p>
          <a:p>
            <a:pPr marL="571500" lvl="0" indent="-571500">
              <a:buClr>
                <a:srgbClr val="FFFFFF"/>
              </a:buClr>
              <a:buSzPct val="81000"/>
              <a:buFont typeface="Wingdings" pitchFamily="2" charset="2"/>
              <a:buChar char="v"/>
            </a:pPr>
            <a:r>
              <a:rPr lang="ru-RU" sz="2800" dirty="0"/>
              <a:t>солнце греет слабо и находится низко над горизонтом;</a:t>
            </a:r>
          </a:p>
          <a:p>
            <a:pPr marL="571500" lvl="0" indent="-571500">
              <a:buClr>
                <a:srgbClr val="FFFFFF"/>
              </a:buClr>
              <a:buSzPct val="81000"/>
              <a:buFont typeface="Wingdings" pitchFamily="2" charset="2"/>
              <a:buChar char="v"/>
            </a:pPr>
            <a:r>
              <a:rPr lang="ru-RU" sz="2800" dirty="0"/>
              <a:t>выпадают осадки в виде снега;</a:t>
            </a:r>
          </a:p>
          <a:p>
            <a:pPr marL="571500" lvl="0" indent="-571500">
              <a:buClr>
                <a:srgbClr val="FFFFFF"/>
              </a:buClr>
              <a:buSzPct val="81000"/>
              <a:buFont typeface="Wingdings" pitchFamily="2" charset="2"/>
              <a:buChar char="v"/>
            </a:pPr>
            <a:r>
              <a:rPr lang="ru-RU" sz="2800" dirty="0"/>
              <a:t>реки и озера покрыты льдом;</a:t>
            </a:r>
          </a:p>
          <a:p>
            <a:pPr marL="571500" lvl="0" indent="-571500">
              <a:buClr>
                <a:srgbClr val="FFFFFF"/>
              </a:buClr>
              <a:buSzPct val="81000"/>
              <a:buFont typeface="Wingdings" pitchFamily="2" charset="2"/>
              <a:buChar char="v"/>
            </a:pPr>
            <a:r>
              <a:rPr lang="ru-RU" sz="2800" dirty="0"/>
              <a:t>день становится короче, а ночь длиннее</a:t>
            </a:r>
          </a:p>
        </p:txBody>
      </p:sp>
    </p:spTree>
    <p:extLst>
      <p:ext uri="{BB962C8B-B14F-4D97-AF65-F5344CB8AC3E}">
        <p14:creationId xmlns:p14="http://schemas.microsoft.com/office/powerpoint/2010/main" val="1206509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1357298"/>
          <a:ext cx="8301039" cy="4974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7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7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7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8694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осень</a:t>
                      </a: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rgbClr val="0070C0"/>
                          </a:solidFill>
                          <a:latin typeface="Cambria" pitchFamily="18" charset="0"/>
                        </a:rPr>
                        <a:t>зима</a:t>
                      </a:r>
                    </a:p>
                    <a:p>
                      <a:endParaRPr lang="ru-RU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434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n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</a:rPr>
                        <a:t>облачность</a:t>
                      </a:r>
                      <a:endParaRPr lang="ru-RU" sz="28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rgbClr val="3333CC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dirty="0">
                        <a:ln>
                          <a:solidFill>
                            <a:srgbClr val="3333CC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77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ln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</a:rPr>
                        <a:t>ветер</a:t>
                      </a:r>
                    </a:p>
                    <a:p>
                      <a:pPr algn="ctr"/>
                      <a:endParaRPr lang="ru-RU" sz="2800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ambria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rgbClr val="3333CC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2000" dirty="0">
                        <a:ln>
                          <a:solidFill>
                            <a:srgbClr val="3333CC"/>
                          </a:solidFill>
                        </a:ln>
                        <a:solidFill>
                          <a:srgbClr val="3333CC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62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ln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</a:rPr>
                        <a:t>осадки</a:t>
                      </a: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rgbClr val="3333CC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ln>
                          <a:solidFill>
                            <a:srgbClr val="3333CC"/>
                          </a:solidFill>
                        </a:ln>
                        <a:solidFill>
                          <a:srgbClr val="3333CC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35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ln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</a:rPr>
                        <a:t>температура</a:t>
                      </a:r>
                      <a:r>
                        <a:rPr lang="ru-RU" sz="2800" b="1" baseline="0" dirty="0">
                          <a:ln>
                            <a:solidFill>
                              <a:schemeClr val="accent2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itchFamily="18" charset="0"/>
                        </a:rPr>
                        <a:t> воздуха</a:t>
                      </a:r>
                      <a:endParaRPr lang="ru-RU" sz="2800" b="1" dirty="0">
                        <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ln>
                          <a:solidFill>
                            <a:srgbClr val="3333CC"/>
                          </a:solidFill>
                        </a:ln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58204" cy="72547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Cambria" pitchFamily="18" charset="0"/>
              </a:rPr>
              <a:t>Как изменилась погода с наступлением зимы 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571480"/>
          <a:ext cx="8301039" cy="6215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7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7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7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804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baseline="0" dirty="0">
                          <a:ln>
                            <a:solidFill>
                              <a:srgbClr val="FFCCCC"/>
                            </a:solidFill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latin typeface="Cambria" pitchFamily="18" charset="0"/>
                        </a:rPr>
                        <a:t>    </a:t>
                      </a:r>
                      <a:r>
                        <a:rPr lang="ru-RU" sz="3200" b="1" dirty="0">
                          <a:ln>
                            <a:solidFill>
                              <a:srgbClr val="FFCCCC"/>
                            </a:solidFill>
                          </a:ln>
                          <a:solidFill>
                            <a:srgbClr val="FF0000"/>
                          </a:solidFill>
                          <a:latin typeface="Cambria" pitchFamily="18" charset="0"/>
                        </a:rPr>
                        <a:t>осень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dirty="0">
                          <a:ln>
                            <a:solidFill>
                              <a:srgbClr val="FFCCCC"/>
                            </a:solidFill>
                          </a:ln>
                          <a:solidFill>
                            <a:srgbClr val="002060"/>
                          </a:solidFill>
                          <a:latin typeface="Cambria" pitchFamily="18" charset="0"/>
                        </a:rPr>
                        <a:t>зима</a:t>
                      </a:r>
                    </a:p>
                    <a:p>
                      <a:endParaRPr lang="ru-RU" dirty="0">
                        <a:ln>
                          <a:solidFill>
                            <a:srgbClr val="FFCCCC"/>
                          </a:solidFill>
                        </a:ln>
                        <a:solidFill>
                          <a:srgbClr val="FFCCCC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634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itchFamily="18" charset="0"/>
                        </a:rPr>
                        <a:t>облачность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пасмурно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пасмурно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13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dirty="0">
                        <a:ln>
                          <a:solidFill>
                            <a:srgbClr val="FFFFCC"/>
                          </a:solidFill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itchFamily="18" charset="0"/>
                        </a:rPr>
                        <a:t>ветер</a:t>
                      </a:r>
                    </a:p>
                    <a:p>
                      <a:pPr algn="ctr"/>
                      <a:endParaRPr lang="ru-RU" sz="2800" dirty="0">
                        <a:ln>
                          <a:solidFill>
                            <a:srgbClr val="FFFFCC"/>
                          </a:solidFill>
                        </a:ln>
                        <a:solidFill>
                          <a:srgbClr val="FFFFCC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резкий</a:t>
                      </a:r>
                    </a:p>
                    <a:p>
                      <a:pPr algn="ctr"/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холодный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резкий</a:t>
                      </a:r>
                      <a:r>
                        <a:rPr lang="ru-RU" sz="2800" b="1" i="1" cap="none" spc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холодный ветер</a:t>
                      </a:r>
                    </a:p>
                    <a:p>
                      <a:pPr algn="ctr"/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метели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25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1" dirty="0">
                        <a:ln>
                          <a:solidFill>
                            <a:srgbClr val="FFFFCC"/>
                          </a:solidFill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itchFamily="18" charset="0"/>
                        </a:rPr>
                        <a:t>осадки</a:t>
                      </a:r>
                    </a:p>
                    <a:p>
                      <a:pPr algn="ctr"/>
                      <a:endParaRPr lang="ru-RU" sz="2800" dirty="0">
                        <a:ln>
                          <a:solidFill>
                            <a:srgbClr val="FFFFCC"/>
                          </a:solidFill>
                        </a:ln>
                        <a:solidFill>
                          <a:srgbClr val="FFFFCC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затяжные холодные дожди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снег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21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itchFamily="18" charset="0"/>
                        </a:rPr>
                        <a:t>температура</a:t>
                      </a:r>
                      <a:r>
                        <a:rPr lang="ru-RU" sz="2800" b="1" baseline="0" dirty="0">
                          <a:ln>
                            <a:solidFill>
                              <a:srgbClr val="FFFFCC"/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itchFamily="18" charset="0"/>
                        </a:rPr>
                        <a:t> воздуха</a:t>
                      </a:r>
                      <a:endParaRPr lang="ru-RU" sz="2800" b="1" dirty="0">
                        <a:ln>
                          <a:solidFill>
                            <a:srgbClr val="FFFFCC"/>
                          </a:solidFill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похолодание</a:t>
                      </a:r>
                      <a:r>
                        <a:rPr lang="ru-RU" sz="2800" b="1" i="1" cap="none" spc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заморозки</a:t>
                      </a:r>
                      <a:endParaRPr lang="ru-RU" sz="2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i="1" cap="none" spc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algn="ctr"/>
                      <a:r>
                        <a:rPr lang="ru-RU" sz="2800" b="1" i="1" cap="none" spc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морозы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3643338" cy="785794"/>
          </a:xfr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Проверь 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6900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b="1" dirty="0"/>
              <a:t>СКОЛЬКО  СЫНОВЕЙ  У  МАТУШКИ  ЗИМЫ ?</a:t>
            </a:r>
            <a:br>
              <a:rPr lang="ru-RU" b="1" dirty="0"/>
            </a:br>
            <a:endParaRPr lang="ru-RU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2"/>
          <p:cNvSpPr txBox="1">
            <a:spLocks/>
          </p:cNvSpPr>
          <p:nvPr/>
        </p:nvSpPr>
        <p:spPr>
          <a:xfrm>
            <a:off x="1000125" y="2000250"/>
            <a:ext cx="7143750" cy="714375"/>
          </a:xfrm>
          <a:prstGeom prst="rect">
            <a:avLst/>
          </a:prstGeom>
          <a:solidFill>
            <a:schemeClr val="bg1"/>
          </a:solidFill>
          <a:ln w="28575">
            <a:solidFill>
              <a:srgbClr val="361DC9"/>
            </a:solidFill>
          </a:ln>
        </p:spPr>
        <p:txBody>
          <a:bodyPr>
            <a:normAutofit fontScale="62500" lnSpcReduction="2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cs typeface="+mn-cs"/>
              </a:rPr>
              <a:t>Году начало – зиме середина.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5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                                                                                                                 </a:t>
            </a:r>
            <a:r>
              <a:rPr lang="ru-RU" sz="19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ЯНВАРЬ</a:t>
            </a:r>
            <a:endParaRPr lang="ru-RU" sz="1900" b="1" dirty="0">
              <a:solidFill>
                <a:schemeClr val="bg2">
                  <a:lumMod val="25000"/>
                </a:schemeClr>
              </a:solidFill>
              <a:latin typeface="Cambria" pitchFamily="18" charset="0"/>
              <a:cs typeface="+mn-cs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4400" b="1" dirty="0">
              <a:solidFill>
                <a:schemeClr val="bg2">
                  <a:lumMod val="25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857256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Назови зимние месяцы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25" y="1143000"/>
            <a:ext cx="7143750" cy="714375"/>
          </a:xfrm>
          <a:solidFill>
            <a:schemeClr val="bg1"/>
          </a:solidFill>
          <a:ln w="28575">
            <a:solidFill>
              <a:srgbClr val="361DC9"/>
            </a:solidFill>
          </a:ln>
        </p:spPr>
        <p:txBody>
          <a:bodyPr rtlCol="0">
            <a:normAutofit fontScale="70000" lnSpcReduction="20000"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Год кончает – зиму начинает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                                                                                                                                                                               </a:t>
            </a:r>
            <a:r>
              <a:rPr lang="ru-RU" sz="21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</a:t>
            </a:r>
            <a:r>
              <a:rPr lang="ru-RU" sz="17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ДЕКАБРЬ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4400" b="1" dirty="0">
              <a:solidFill>
                <a:schemeClr val="bg2">
                  <a:lumMod val="2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28596" y="3643314"/>
            <a:ext cx="3357586" cy="85724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ДЕКАБРЬ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3504" y="3714752"/>
            <a:ext cx="3657568" cy="78581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ВЕТРОЗИМ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sz="3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студень</a:t>
            </a:r>
          </a:p>
        </p:txBody>
      </p:sp>
      <p:sp>
        <p:nvSpPr>
          <p:cNvPr id="6" name="Стрелка вправо с вырезом 5"/>
          <p:cNvSpPr/>
          <p:nvPr/>
        </p:nvSpPr>
        <p:spPr>
          <a:xfrm>
            <a:off x="3786188" y="3714750"/>
            <a:ext cx="1192212" cy="841375"/>
          </a:xfrm>
          <a:prstGeom prst="notchedRightArrow">
            <a:avLst/>
          </a:prstGeom>
          <a:gradFill flip="none" rotWithShape="1">
            <a:gsLst>
              <a:gs pos="0">
                <a:srgbClr val="361DC9">
                  <a:shade val="30000"/>
                  <a:satMod val="115000"/>
                </a:srgbClr>
              </a:gs>
              <a:gs pos="50000">
                <a:srgbClr val="361DC9">
                  <a:shade val="67500"/>
                  <a:satMod val="115000"/>
                </a:srgbClr>
              </a:gs>
              <a:gs pos="100000">
                <a:srgbClr val="361DC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1000125" y="2857500"/>
            <a:ext cx="7143750" cy="714375"/>
          </a:xfrm>
          <a:prstGeom prst="rect">
            <a:avLst/>
          </a:prstGeom>
          <a:solidFill>
            <a:schemeClr val="bg1"/>
          </a:solidFill>
          <a:ln w="28575">
            <a:solidFill>
              <a:srgbClr val="361DC9"/>
            </a:solidFill>
          </a:ln>
        </p:spPr>
        <p:txBody>
          <a:bodyPr>
            <a:normAutofit fontScale="77500" lnSpcReduction="2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  <a:cs typeface="+mn-cs"/>
              </a:rPr>
              <a:t>Вьюги да метели под … налетели.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Cambria" pitchFamily="18" charset="0"/>
              </a:rPr>
              <a:t>                                                                          ФЕВРАЛЬ</a:t>
            </a:r>
            <a:endParaRPr lang="ru-RU" sz="2100" b="1" dirty="0">
              <a:solidFill>
                <a:schemeClr val="bg2">
                  <a:lumMod val="25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57158" y="4714884"/>
            <a:ext cx="3357586" cy="85724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ЯНВАРЬ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7158" y="5643578"/>
            <a:ext cx="3357586" cy="92868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ФЕВРАЛЬ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286380" y="5715016"/>
            <a:ext cx="3357586" cy="85724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СНЕЖЕНЬ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286380" y="4643446"/>
            <a:ext cx="3357586" cy="85724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ЛЮТЕНЬ</a:t>
            </a:r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3786188" y="4786313"/>
            <a:ext cx="1192212" cy="841375"/>
          </a:xfrm>
          <a:prstGeom prst="notchedRightArrow">
            <a:avLst/>
          </a:prstGeom>
          <a:gradFill flip="none" rotWithShape="1">
            <a:gsLst>
              <a:gs pos="0">
                <a:srgbClr val="361DC9">
                  <a:shade val="30000"/>
                  <a:satMod val="115000"/>
                </a:srgbClr>
              </a:gs>
              <a:gs pos="50000">
                <a:srgbClr val="361DC9">
                  <a:shade val="67500"/>
                  <a:satMod val="115000"/>
                </a:srgbClr>
              </a:gs>
              <a:gs pos="100000">
                <a:srgbClr val="361DC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3786188" y="5786438"/>
            <a:ext cx="1192212" cy="841375"/>
          </a:xfrm>
          <a:prstGeom prst="notchedRightArrow">
            <a:avLst/>
          </a:prstGeom>
          <a:gradFill flip="none" rotWithShape="1">
            <a:gsLst>
              <a:gs pos="0">
                <a:srgbClr val="361DC9">
                  <a:shade val="30000"/>
                  <a:satMod val="115000"/>
                </a:srgbClr>
              </a:gs>
              <a:gs pos="50000">
                <a:srgbClr val="361DC9">
                  <a:shade val="67500"/>
                  <a:satMod val="115000"/>
                </a:srgbClr>
              </a:gs>
              <a:gs pos="100000">
                <a:srgbClr val="361DC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build="p" animBg="1"/>
      <p:bldP spid="6" grpId="0" animBg="1"/>
      <p:bldP spid="9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74638"/>
            <a:ext cx="5572164" cy="1143000"/>
          </a:xfr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txBody>
          <a:bodyPr/>
          <a:lstStyle/>
          <a:p>
            <a:r>
              <a:rPr lang="ru-RU" b="1" dirty="0"/>
              <a:t>НАЧАЛО  ЗИМЫ: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/>
              <a:t>  ПО  КАЛЕНДАРЮ  ЗИМА  НАЧИНАЕТСЯ  </a:t>
            </a:r>
            <a:r>
              <a:rPr lang="ru-RU" b="1" dirty="0"/>
              <a:t>1     ДЕКАБРЯ.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  УЧЁНЫЕ  ОПРЕДЕЛЯЮТ НАЧАЛО  ЗИМЫ  ОТ  </a:t>
            </a:r>
            <a:r>
              <a:rPr lang="ru-RU" b="1" dirty="0"/>
              <a:t>22 ДЕКАБРЯ </a:t>
            </a:r>
            <a:r>
              <a:rPr lang="ru-RU" dirty="0"/>
              <a:t>– СО  ДНЯ  ЗИМНЕГО  СОЛНЦЕ-СТОЯНИЯ: САМОГО  КОРОТКОГО  ДНЯ  И  САМОЙ  ДЛИННОЙ  НОЧИ.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    ПО  НАРОДНЫМ  ПРИМЕТАМ, ЗИМА  НАЧИНАЕТСЯ  </a:t>
            </a:r>
            <a:r>
              <a:rPr lang="ru-RU" b="1" dirty="0"/>
              <a:t>С  ПЕРВЫХ  ЗАМОРОЗКОВ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4" name="Rectangle 8"/>
          <p:cNvSpPr>
            <a:spLocks noGrp="1" noChangeArrowheads="1"/>
          </p:cNvSpPr>
          <p:nvPr>
            <p:ph type="title"/>
          </p:nvPr>
        </p:nvSpPr>
        <p:spPr>
          <a:xfrm>
            <a:off x="285720" y="0"/>
            <a:ext cx="8558242" cy="3786214"/>
          </a:xfrm>
          <a:solidFill>
            <a:schemeClr val="bg2"/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700" b="1" i="1" dirty="0">
                <a:solidFill>
                  <a:srgbClr val="6600CC"/>
                </a:solidFill>
              </a:rPr>
              <a:t>Зимние месяца</a:t>
            </a:r>
            <a:br>
              <a:rPr lang="ru-RU" sz="2400" b="1" i="1" dirty="0">
                <a:solidFill>
                  <a:srgbClr val="6600CC"/>
                </a:solidFill>
              </a:rPr>
            </a:br>
            <a:r>
              <a:rPr lang="ru-RU" sz="2700" b="1" dirty="0">
                <a:solidFill>
                  <a:srgbClr val="FF0000"/>
                </a:solidFill>
              </a:rPr>
              <a:t>Декабрь</a:t>
            </a:r>
            <a:r>
              <a:rPr lang="ru-RU" sz="2700" b="1" dirty="0">
                <a:solidFill>
                  <a:srgbClr val="996633"/>
                </a:solidFill>
              </a:rPr>
              <a:t> – студень. Декабрь мостит, декабрь гвоздит, декабрь приколачивает. С водой покончено, даже быстрые реки стали. Земля и лес покрыты снегом. </a:t>
            </a:r>
            <a:br>
              <a:rPr lang="ru-RU" sz="2700" b="1" dirty="0">
                <a:solidFill>
                  <a:srgbClr val="996633"/>
                </a:solidFill>
              </a:rPr>
            </a:br>
            <a:endParaRPr lang="ru-RU" sz="2700" b="1" dirty="0">
              <a:solidFill>
                <a:srgbClr val="996633"/>
              </a:solidFill>
            </a:endParaRPr>
          </a:p>
        </p:txBody>
      </p:sp>
      <p:pic>
        <p:nvPicPr>
          <p:cNvPr id="3075" name="Picture 9" descr="45452_1024_7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0" y="3357562"/>
            <a:ext cx="91440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10" descr="prir9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335280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1" descr="prir9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-85725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2" descr="prir9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-428652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13" descr="prir9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38100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14" descr="prir9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514350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15" descr="prir9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73380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6" descr="prir9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8600" y="388620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7" descr="prir9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5800" y="5410200"/>
            <a:ext cx="52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039128" cy="100010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400" dirty="0">
                <a:solidFill>
                  <a:srgbClr val="3333CC"/>
                </a:solidFill>
              </a:rPr>
              <a:t>ЯНВАРЬ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idx="1"/>
          </p:nvPr>
        </p:nvSpPr>
        <p:spPr>
          <a:xfrm>
            <a:off x="571472" y="642918"/>
            <a:ext cx="8115328" cy="3071834"/>
          </a:xfrm>
          <a:solidFill>
            <a:schemeClr val="bg2"/>
          </a:solidFill>
        </p:spPr>
        <p:txBody>
          <a:bodyPr>
            <a:normAutofit/>
          </a:bodyPr>
          <a:lstStyle/>
          <a:p>
            <a:pPr eaLnBrk="1" hangingPunct="1">
              <a:buNone/>
              <a:defRPr/>
            </a:pPr>
            <a:r>
              <a:rPr lang="ru-RU" sz="2400" b="1" dirty="0">
                <a:solidFill>
                  <a:srgbClr val="FF0000"/>
                </a:solidFill>
              </a:rPr>
              <a:t>     Январь,</a:t>
            </a:r>
            <a:r>
              <a:rPr lang="ru-RU" sz="2400" b="1" dirty="0">
                <a:solidFill>
                  <a:schemeClr val="folHlink"/>
                </a:solidFill>
              </a:rPr>
              <a:t> говорит наш народ, – году начало, зиме середка. Воздух морозен и пуст. И, кажется, все кругом погружено в непробудный сон. Ведь на этот  месяц</a:t>
            </a:r>
          </a:p>
          <a:p>
            <a:pPr eaLnBrk="1" hangingPunct="1">
              <a:buNone/>
              <a:defRPr/>
            </a:pPr>
            <a:r>
              <a:rPr lang="ru-RU" sz="2400" b="1" dirty="0">
                <a:solidFill>
                  <a:schemeClr val="folHlink"/>
                </a:solidFill>
              </a:rPr>
              <a:t>     приходится больше всего морозных дней, снегопадов.</a:t>
            </a:r>
          </a:p>
          <a:p>
            <a:pPr eaLnBrk="1" hangingPunct="1">
              <a:buNone/>
              <a:defRPr/>
            </a:pPr>
            <a:r>
              <a:rPr lang="ru-RU" sz="2400" b="1" dirty="0">
                <a:solidFill>
                  <a:schemeClr val="folHlink"/>
                </a:solidFill>
              </a:rPr>
              <a:t>      Январь не так печёт, как уши сечёт.</a:t>
            </a:r>
          </a:p>
          <a:p>
            <a:pPr eaLnBrk="1" hangingPunct="1">
              <a:buNone/>
              <a:defRPr/>
            </a:pPr>
            <a:r>
              <a:rPr lang="ru-RU" sz="2400" b="1" dirty="0">
                <a:solidFill>
                  <a:schemeClr val="folHlink"/>
                </a:solidFill>
              </a:rPr>
              <a:t>      Месяц январь зовёт мороз, морозит лица, щиплет нос.</a:t>
            </a:r>
          </a:p>
        </p:txBody>
      </p:sp>
      <p:pic>
        <p:nvPicPr>
          <p:cNvPr id="4100" name="Picture 6" descr="Winter_3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0" y="3143248"/>
            <a:ext cx="9144000" cy="3714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FF9900"/>
                </a:solidFill>
              </a:rPr>
              <a:t>ФЕВРАЛЬ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571480"/>
            <a:ext cx="8186766" cy="2714644"/>
          </a:xfrm>
          <a:solidFill>
            <a:schemeClr val="bg2"/>
          </a:solidFill>
        </p:spPr>
        <p:txBody>
          <a:bodyPr>
            <a:normAutofit/>
          </a:bodyPr>
          <a:lstStyle/>
          <a:p>
            <a:pPr eaLnBrk="1" hangingPunct="1">
              <a:buNone/>
              <a:defRPr/>
            </a:pPr>
            <a:r>
              <a:rPr lang="ru-RU" sz="2400" b="1" dirty="0"/>
              <a:t>     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FF0000"/>
                </a:solidFill>
              </a:rPr>
              <a:t>Февраль.</a:t>
            </a:r>
            <a:r>
              <a:rPr lang="ru-RU" sz="2400" dirty="0">
                <a:solidFill>
                  <a:srgbClr val="6600CC"/>
                </a:solidFill>
              </a:rPr>
              <a:t> Вьюги да метели под февраль налетели, бегут по следу, а следу нету. Последний, самый старший месяц зимы. Месяц волчьих – с голодухи – налетов на деревни; похищают собак, залезают в овчарни. Тощают все звери, нагулянный с осени жирок уже не греет, не питает их. Кончаются запасы и в норах.  Тетерева и куропатки всю зиму ночуют в снегу: тепло и не увидит никто. </a:t>
            </a:r>
          </a:p>
        </p:txBody>
      </p:sp>
      <p:pic>
        <p:nvPicPr>
          <p:cNvPr id="5124" name="Picture 4" descr="pic_2006-09-25_0841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 flipV="1">
            <a:off x="0" y="3275741"/>
            <a:ext cx="9144000" cy="358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 fontScale="92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Изменения в неживой природе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143500" y="1643063"/>
            <a:ext cx="3571875" cy="9286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+mn-cs"/>
              </a:rPr>
              <a:t>гололедица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143500" y="2928938"/>
            <a:ext cx="3571875" cy="9286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361DC9"/>
            </a:solidFill>
          </a:ln>
        </p:spPr>
        <p:txBody>
          <a:bodyPr>
            <a:normAutofit fontScale="92500" lnSpcReduction="1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+mn-cs"/>
              </a:rPr>
              <a:t>снегопады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+mn-cs"/>
              </a:rPr>
              <a:t>метели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714348" y="1785926"/>
            <a:ext cx="3643313" cy="857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+mn-cs"/>
              </a:rPr>
              <a:t>Морозные узоры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5143500" y="4143375"/>
            <a:ext cx="3571875" cy="9286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+mn-cs"/>
              </a:rPr>
              <a:t>изморозь</a:t>
            </a: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714348" y="3357562"/>
            <a:ext cx="3571875" cy="9286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+mn-cs"/>
              </a:rPr>
              <a:t>морозы</a:t>
            </a: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5143500" y="5357813"/>
            <a:ext cx="3571875" cy="9286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361DC9"/>
            </a:solidFill>
          </a:ln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+mn-cs"/>
              </a:rPr>
              <a:t>водоёмы скованы льдом</a:t>
            </a: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714375" y="5000625"/>
            <a:ext cx="3571875" cy="9286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+mn-cs"/>
              </a:rPr>
              <a:t>оттепели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00034" y="285728"/>
            <a:ext cx="8229600" cy="1143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anchor="ctr"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Назови зимние явления природы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2714625"/>
            <a:ext cx="8229600" cy="3214688"/>
          </a:xfrm>
          <a:solidFill>
            <a:schemeClr val="bg2"/>
          </a:solidFill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ru-RU" b="1" dirty="0">
              <a:solidFill>
                <a:srgbClr val="000066"/>
              </a:solidFill>
              <a:latin typeface="Cambria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b="1" dirty="0">
              <a:solidFill>
                <a:srgbClr val="000066"/>
              </a:solidFill>
              <a:latin typeface="Cambria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ru-RU" b="1" dirty="0">
                <a:solidFill>
                  <a:srgbClr val="000066"/>
                </a:solidFill>
                <a:latin typeface="Cambria" pitchFamily="18" charset="0"/>
              </a:rPr>
              <a:t>      </a:t>
            </a:r>
          </a:p>
          <a:p>
            <a:pPr eaLnBrk="1" hangingPunct="1">
              <a:buFont typeface="Arial" charset="0"/>
              <a:buNone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        деревья                                          травы</a:t>
            </a:r>
          </a:p>
          <a:p>
            <a:pPr eaLnBrk="1" hangingPunct="1">
              <a:buFont typeface="Arial" charset="0"/>
              <a:buNone/>
            </a:pPr>
            <a:r>
              <a:rPr lang="ru-RU" b="1" dirty="0">
                <a:solidFill>
                  <a:srgbClr val="FFFF66"/>
                </a:solidFill>
                <a:latin typeface="Cambria" pitchFamily="18" charset="0"/>
              </a:rPr>
              <a:t>                                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Cambria" pitchFamily="18" charset="0"/>
              </a:rPr>
              <a:t>кустарники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939800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</a:rPr>
              <a:t>Изменения в живой природе</a:t>
            </a:r>
          </a:p>
        </p:txBody>
      </p:sp>
      <p:sp>
        <p:nvSpPr>
          <p:cNvPr id="5" name="Стрелка вправо с вырезом 4"/>
          <p:cNvSpPr/>
          <p:nvPr/>
        </p:nvSpPr>
        <p:spPr>
          <a:xfrm rot="7788440">
            <a:off x="2051051" y="3011487"/>
            <a:ext cx="1452562" cy="741363"/>
          </a:xfrm>
          <a:prstGeom prst="notched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Стрелка вправо с вырезом 5"/>
          <p:cNvSpPr/>
          <p:nvPr/>
        </p:nvSpPr>
        <p:spPr>
          <a:xfrm rot="5400000">
            <a:off x="3912394" y="3445669"/>
            <a:ext cx="1620838" cy="730250"/>
          </a:xfrm>
          <a:prstGeom prst="notched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трелка вправо с вырезом 6"/>
          <p:cNvSpPr/>
          <p:nvPr/>
        </p:nvSpPr>
        <p:spPr>
          <a:xfrm rot="3143764">
            <a:off x="5728494" y="3021807"/>
            <a:ext cx="1524000" cy="785812"/>
          </a:xfrm>
          <a:prstGeom prst="notched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2143125" y="1571625"/>
            <a:ext cx="4786313" cy="642938"/>
          </a:xfrm>
          <a:prstGeom prst="rect">
            <a:avLst/>
          </a:prstGeom>
          <a:solidFill>
            <a:schemeClr val="bg2">
              <a:lumMod val="50000"/>
            </a:schemeClr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КАК ЗИМУЮТ РАСТЕНИЯ?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teacher\Desktop\зима\nat5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571500" y="5286375"/>
            <a:ext cx="8229600" cy="1143000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 anchor="ctr">
            <a:normAutofit lnSpcReduction="1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Как зимуют лиственные деревья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и кустарники?</a:t>
            </a:r>
          </a:p>
        </p:txBody>
      </p:sp>
      <p:sp>
        <p:nvSpPr>
          <p:cNvPr id="5" name="Содержимое 2"/>
          <p:cNvSpPr>
            <a:spLocks noGrp="1"/>
          </p:cNvSpPr>
          <p:nvPr>
            <p:ph type="title"/>
          </p:nvPr>
        </p:nvSpPr>
        <p:spPr>
          <a:xfrm>
            <a:off x="571472" y="4357694"/>
            <a:ext cx="8229600" cy="2071694"/>
          </a:xfr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algn="just" eaLnBrk="1" hangingPunct="1">
              <a:spcBef>
                <a:spcPct val="20000"/>
              </a:spcBef>
            </a:pPr>
            <a:r>
              <a:rPr lang="ru-RU" sz="2400" b="1" dirty="0">
                <a:solidFill>
                  <a:srgbClr val="FFFF66"/>
                </a:solidFill>
                <a:latin typeface="Cambria" pitchFamily="18" charset="0"/>
              </a:rPr>
              <a:t>Лиственные деревья и кустарники ещё осенью сбросили листья. На некоторых из них на зиму остаются плоды. Особенно много плодов на рябине,  клёне, липе, шиповнике, бузине.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teacher\Desktop\зима\51304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9525"/>
            <a:ext cx="9144000" cy="6867525"/>
          </a:xfrm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214313" y="285750"/>
            <a:ext cx="6357937" cy="1143000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 anchor="ctr">
            <a:normAutofit fontScale="92500" lnSpcReduction="1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Как зимуют хвойные растения?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14313" y="0"/>
            <a:ext cx="7286645" cy="2285992"/>
          </a:xfrm>
          <a:prstGeom prst="rect">
            <a:avLst/>
          </a:prstGeom>
          <a:solidFill>
            <a:schemeClr val="accent4"/>
          </a:solidFill>
          <a:ln w="28575">
            <a:solidFill>
              <a:srgbClr val="361DC9"/>
            </a:solidFill>
          </a:ln>
        </p:spPr>
        <p:txBody>
          <a:bodyPr anchor="ctr"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b="1" dirty="0">
                <a:solidFill>
                  <a:srgbClr val="FFFF66"/>
                </a:solidFill>
                <a:latin typeface="Cambria" pitchFamily="18" charset="0"/>
                <a:ea typeface="+mj-ea"/>
                <a:cs typeface="+mj-cs"/>
              </a:rPr>
              <a:t>Большинство хвойных растений зимуют с зелёными листьями – хвоинками. Только лиственница зимует без листьев. На всех хвойных на зиму сохраняются шишки.</a:t>
            </a:r>
          </a:p>
        </p:txBody>
      </p:sp>
      <p:pic>
        <p:nvPicPr>
          <p:cNvPr id="9221" name="Picture 7" descr="C:\Documents and Settings\Nobody\Мои документы\лист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285992"/>
            <a:ext cx="6323012" cy="4572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C:\Documents and Settings\Nobody\Мои документы\листв зим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46446" y="3357562"/>
            <a:ext cx="4399124" cy="3240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C:\Documents and Settings\Nobody\Мои документы\0_94d6_d648349c_XL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214313" y="285750"/>
            <a:ext cx="6357937" cy="1285875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 anchor="ctr"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ea typeface="+mj-ea"/>
                <a:cs typeface="+mj-cs"/>
              </a:rPr>
              <a:t>Как зимуют травянистые растения?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1" y="0"/>
            <a:ext cx="7643834" cy="1714488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 anchor="ctr"/>
          <a:lstStyle/>
          <a:p>
            <a:pPr algn="just">
              <a:spcBef>
                <a:spcPct val="20000"/>
              </a:spcBef>
              <a:buFont typeface="Arial" charset="0"/>
              <a:buNone/>
              <a:tabLst>
                <a:tab pos="0" algn="l"/>
              </a:tabLst>
            </a:pPr>
            <a:r>
              <a:rPr lang="ru-RU" sz="2400" b="1" dirty="0">
                <a:solidFill>
                  <a:srgbClr val="FFFF66"/>
                </a:solidFill>
                <a:latin typeface="Cambria" pitchFamily="18" charset="0"/>
              </a:rPr>
              <a:t>Нередко над снегом возвышаются сухие стебли травянистых растений. Некоторые травы сохраняют на зиму зелёные листья. Снег защищает их от морозов.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Новая папка (3)\TwitterBird_601A5B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857496"/>
            <a:ext cx="5000660" cy="38290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Группа 5"/>
          <p:cNvGrpSpPr/>
          <p:nvPr/>
        </p:nvGrpSpPr>
        <p:grpSpPr>
          <a:xfrm>
            <a:off x="285720" y="571480"/>
            <a:ext cx="5072098" cy="3344451"/>
            <a:chOff x="285720" y="1142984"/>
            <a:chExt cx="4500594" cy="2428892"/>
          </a:xfrm>
        </p:grpSpPr>
        <p:sp>
          <p:nvSpPr>
            <p:cNvPr id="3" name="Выноска-облако 2"/>
            <p:cNvSpPr/>
            <p:nvPr/>
          </p:nvSpPr>
          <p:spPr>
            <a:xfrm flipH="1">
              <a:off x="285720" y="1142984"/>
              <a:ext cx="4500594" cy="2428892"/>
            </a:xfrm>
            <a:prstGeom prst="cloudCallout">
              <a:avLst>
                <a:gd name="adj1" fmla="val -52533"/>
                <a:gd name="adj2" fmla="val 73908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00034" y="1558036"/>
              <a:ext cx="3786214" cy="1274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Impact" pitchFamily="34" charset="0"/>
                </a:rPr>
                <a:t>С  </a:t>
              </a:r>
              <a:r>
                <a: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Impact" pitchFamily="34" charset="0"/>
                </a:rPr>
                <a:t> </a:t>
              </a:r>
              <a:r>
                <a:rPr lang="ru-RU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Impact" pitchFamily="34" charset="0"/>
                </a:rPr>
                <a:t>наступлением   зимы   добывать корм   становится   всё   сложнее   и сложнее…</a:t>
              </a:r>
            </a:p>
          </p:txBody>
        </p:sp>
      </p:grpSp>
      <p:sp>
        <p:nvSpPr>
          <p:cNvPr id="5" name="Овальная выноска 4"/>
          <p:cNvSpPr/>
          <p:nvPr/>
        </p:nvSpPr>
        <p:spPr>
          <a:xfrm>
            <a:off x="5643570" y="928670"/>
            <a:ext cx="2857520" cy="2500330"/>
          </a:xfrm>
          <a:prstGeom prst="wedgeEllipseCallout">
            <a:avLst>
              <a:gd name="adj1" fmla="val -66893"/>
              <a:gd name="adj2" fmla="val 9861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Что же </a:t>
            </a:r>
          </a:p>
          <a:p>
            <a:pPr algn="ctr"/>
            <a:r>
              <a:rPr lang="ru-RU" sz="3200" b="1" dirty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делать?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Новая папка (3)\TwitterBird_601A5B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857232"/>
            <a:ext cx="5000660" cy="50006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" name="Группа 2"/>
          <p:cNvGrpSpPr/>
          <p:nvPr/>
        </p:nvGrpSpPr>
        <p:grpSpPr>
          <a:xfrm>
            <a:off x="5214942" y="1071546"/>
            <a:ext cx="3286148" cy="3286148"/>
            <a:chOff x="5214942" y="1142984"/>
            <a:chExt cx="3286148" cy="1928826"/>
          </a:xfrm>
        </p:grpSpPr>
        <p:sp>
          <p:nvSpPr>
            <p:cNvPr id="4" name="Овальная выноска 3"/>
            <p:cNvSpPr/>
            <p:nvPr/>
          </p:nvSpPr>
          <p:spPr>
            <a:xfrm>
              <a:off x="5214942" y="1142984"/>
              <a:ext cx="3286148" cy="1928826"/>
            </a:xfrm>
            <a:prstGeom prst="wedgeEllipseCallout">
              <a:avLst>
                <a:gd name="adj1" fmla="val -70161"/>
                <a:gd name="adj2" fmla="val 54599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5572132" y="1602228"/>
              <a:ext cx="2643206" cy="85078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000" b="1" cap="none" spc="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Есть 2</a:t>
              </a:r>
            </a:p>
            <a:p>
              <a:pPr algn="ctr"/>
              <a:r>
                <a:rPr lang="ru-RU" sz="4000" b="1" cap="none" spc="0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 выхода!!!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Новая папка (3)\TwitterBird_601A5B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3857620" cy="36433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285852" y="5632850"/>
            <a:ext cx="5357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00364" y="642918"/>
            <a:ext cx="57150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kern="1400" dirty="0">
                <a:latin typeface="Book Antiqua" pitchFamily="18" charset="0"/>
              </a:rPr>
              <a:t>Поменьше двигаться, летать и бегать.</a:t>
            </a:r>
          </a:p>
          <a:p>
            <a:pPr algn="ctr"/>
            <a:r>
              <a:rPr lang="ru-RU" sz="3600" kern="1400" dirty="0">
                <a:latin typeface="Book Antiqua" pitchFamily="18" charset="0"/>
              </a:rPr>
              <a:t> Вот и впадает медведь в спячку на зиму. Пока он спит в берлоге, запасов жира, накопленных за зиму, ему хватает – можно не есть. Спит медведь пять месяцев в году, а то и больше.</a:t>
            </a:r>
            <a:endParaRPr lang="ru-RU" sz="36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Admin\Рабочий стол\Новая папка (3)\TwitterBird_601A5B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4786314" cy="59293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7215206" y="5489974"/>
            <a:ext cx="14287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43372" y="642918"/>
            <a:ext cx="47863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kern="1400" dirty="0">
              <a:latin typeface="Book Antiqua" pitchFamily="18" charset="0"/>
            </a:endParaRPr>
          </a:p>
          <a:p>
            <a:pPr algn="ctr"/>
            <a:endParaRPr lang="ru-RU" sz="3600" kern="1400" dirty="0">
              <a:latin typeface="Book Antiqua" pitchFamily="18" charset="0"/>
            </a:endParaRPr>
          </a:p>
          <a:p>
            <a:pPr algn="ctr"/>
            <a:r>
              <a:rPr lang="ru-RU" sz="3600" kern="1400" dirty="0">
                <a:latin typeface="Book Antiqua" pitchFamily="18" charset="0"/>
              </a:rPr>
              <a:t>Улететь на юг. Там</a:t>
            </a:r>
          </a:p>
          <a:p>
            <a:pPr algn="ctr"/>
            <a:r>
              <a:rPr lang="ru-RU" sz="3600" kern="1400" dirty="0">
                <a:latin typeface="Book Antiqua" pitchFamily="18" charset="0"/>
              </a:rPr>
              <a:t> тепло, много корма.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500063" y="1071563"/>
            <a:ext cx="8229600" cy="1143000"/>
          </a:xfrm>
        </p:spPr>
        <p:txBody>
          <a:bodyPr/>
          <a:lstStyle/>
          <a:p>
            <a:pPr eaLnBrk="1" hangingPunct="1"/>
            <a:r>
              <a:rPr lang="ru-RU" sz="2800" b="1" dirty="0">
                <a:solidFill>
                  <a:schemeClr val="bg2">
                    <a:lumMod val="10000"/>
                  </a:schemeClr>
                </a:solidFill>
              </a:rPr>
              <a:t>Как изменилась жизнь животных </a:t>
            </a:r>
            <a:br>
              <a:rPr lang="ru-RU" sz="28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800" b="1" dirty="0">
                <a:solidFill>
                  <a:schemeClr val="bg2">
                    <a:lumMod val="10000"/>
                  </a:schemeClr>
                </a:solidFill>
              </a:rPr>
              <a:t>с наступлением зимы?</a:t>
            </a: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785938" y="2357438"/>
            <a:ext cx="2643187" cy="928687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морозы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1785938" y="3857625"/>
            <a:ext cx="2652712" cy="928688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нет корма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1785938" y="5500688"/>
            <a:ext cx="2662237" cy="928687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снег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5286375" y="5500688"/>
            <a:ext cx="3571875" cy="928687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rgbClr val="FFFFCC"/>
                </a:solidFill>
                <a:latin typeface="Cambria" pitchFamily="18" charset="0"/>
                <a:cs typeface="+mn-cs"/>
              </a:rPr>
              <a:t>смена окраски</a:t>
            </a: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5286375" y="3429000"/>
            <a:ext cx="3571875" cy="1928813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>
            <a:normAutofit fontScale="92500"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>
                <a:solidFill>
                  <a:srgbClr val="FFFFCC"/>
                </a:solidFill>
                <a:latin typeface="Cambria" pitchFamily="18" charset="0"/>
                <a:cs typeface="+mn-cs"/>
              </a:rPr>
              <a:t>впадают в спячку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>
                <a:solidFill>
                  <a:srgbClr val="FFFFCC"/>
                </a:solidFill>
                <a:latin typeface="Cambria" pitchFamily="18" charset="0"/>
                <a:cs typeface="+mn-cs"/>
              </a:rPr>
              <a:t>используют летние запасы</a:t>
            </a: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b="1" dirty="0">
                <a:solidFill>
                  <a:srgbClr val="FFFFCC"/>
                </a:solidFill>
                <a:latin typeface="Cambria" pitchFamily="18" charset="0"/>
                <a:cs typeface="+mn-cs"/>
              </a:rPr>
              <a:t>перебираются ближе к жилью людей</a:t>
            </a: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5286375" y="2357438"/>
            <a:ext cx="3571875" cy="928687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rgbClr val="FFFFCC"/>
                </a:solidFill>
                <a:latin typeface="Cambria" pitchFamily="18" charset="0"/>
                <a:cs typeface="+mn-cs"/>
              </a:rPr>
              <a:t>тёплый мех</a:t>
            </a: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357188" y="3214688"/>
            <a:ext cx="677862" cy="2214562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+mn-cs"/>
              </a:rPr>
              <a:t> </a:t>
            </a: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З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И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М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А</a:t>
            </a:r>
          </a:p>
        </p:txBody>
      </p:sp>
      <p:cxnSp>
        <p:nvCxnSpPr>
          <p:cNvPr id="15" name="Прямая со стрелкой 14"/>
          <p:cNvCxnSpPr>
            <a:stCxn id="13" idx="3"/>
            <a:endCxn id="7" idx="1"/>
          </p:cNvCxnSpPr>
          <p:nvPr/>
        </p:nvCxnSpPr>
        <p:spPr>
          <a:xfrm flipV="1">
            <a:off x="1035050" y="2820988"/>
            <a:ext cx="750888" cy="1501775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3" idx="3"/>
            <a:endCxn id="8" idx="1"/>
          </p:cNvCxnSpPr>
          <p:nvPr/>
        </p:nvCxnSpPr>
        <p:spPr>
          <a:xfrm>
            <a:off x="1035050" y="4322763"/>
            <a:ext cx="750888" cy="158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3" idx="3"/>
            <a:endCxn id="9" idx="1"/>
          </p:cNvCxnSpPr>
          <p:nvPr/>
        </p:nvCxnSpPr>
        <p:spPr>
          <a:xfrm>
            <a:off x="1035050" y="4322763"/>
            <a:ext cx="750888" cy="1643062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7" idx="3"/>
            <a:endCxn id="12" idx="1"/>
          </p:cNvCxnSpPr>
          <p:nvPr/>
        </p:nvCxnSpPr>
        <p:spPr>
          <a:xfrm>
            <a:off x="4429125" y="2820988"/>
            <a:ext cx="857250" cy="158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3"/>
            <a:endCxn id="8" idx="3"/>
          </p:cNvCxnSpPr>
          <p:nvPr/>
        </p:nvCxnSpPr>
        <p:spPr>
          <a:xfrm>
            <a:off x="4438650" y="4322763"/>
            <a:ext cx="158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4429125" y="4500563"/>
            <a:ext cx="857250" cy="158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3"/>
            <a:endCxn id="10" idx="1"/>
          </p:cNvCxnSpPr>
          <p:nvPr/>
        </p:nvCxnSpPr>
        <p:spPr>
          <a:xfrm>
            <a:off x="4448175" y="5965825"/>
            <a:ext cx="838200" cy="15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457200" y="274638"/>
            <a:ext cx="8229600" cy="9398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8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Изменения в живой природе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928794" y="214290"/>
            <a:ext cx="5429288" cy="77472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КАК ЗИМУЮТ ЗВЕРИ</a:t>
            </a:r>
          </a:p>
        </p:txBody>
      </p:sp>
      <p:pic>
        <p:nvPicPr>
          <p:cNvPr id="12291" name="Picture 2" descr="C:\Documents and Settings\Nobody\Мои документы\[ - Мама - ]\картинки\Фауна\0006247.jpg"/>
          <p:cNvPicPr>
            <a:picLocks noChangeAspect="1" noChangeArrowheads="1"/>
          </p:cNvPicPr>
          <p:nvPr/>
        </p:nvPicPr>
        <p:blipFill>
          <a:blip r:embed="rId3"/>
          <a:srcRect l="21199" t="23001" r="5566" b="13747"/>
          <a:stretch>
            <a:fillRect/>
          </a:stretch>
        </p:blipFill>
        <p:spPr bwMode="auto">
          <a:xfrm>
            <a:off x="0" y="928670"/>
            <a:ext cx="3441700" cy="2000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 descr="C:\Documents and Settings\Nobody\Мои документы\[ - Мама - ]\картинки\Фауна\0006278.jpg"/>
          <p:cNvPicPr>
            <a:picLocks noChangeAspect="1" noChangeArrowheads="1"/>
          </p:cNvPicPr>
          <p:nvPr/>
        </p:nvPicPr>
        <p:blipFill>
          <a:blip r:embed="rId4"/>
          <a:srcRect l="8182" t="12805" r="15466" b="12195"/>
          <a:stretch>
            <a:fillRect/>
          </a:stretch>
        </p:blipFill>
        <p:spPr bwMode="auto">
          <a:xfrm>
            <a:off x="6715140" y="2928934"/>
            <a:ext cx="2428860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4" descr="C:\Documents and Settings\Nobody\Мои документы\[ - Мама - ]\картинки\Фауна\an3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572000"/>
            <a:ext cx="200023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Содержимое 2"/>
          <p:cNvSpPr txBox="1">
            <a:spLocks/>
          </p:cNvSpPr>
          <p:nvPr/>
        </p:nvSpPr>
        <p:spPr bwMode="auto">
          <a:xfrm>
            <a:off x="3428992" y="928670"/>
            <a:ext cx="5715007" cy="2000268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 anchor="ctr"/>
          <a:lstStyle/>
          <a:p>
            <a:pPr algn="just">
              <a:spcBef>
                <a:spcPct val="20000"/>
              </a:spcBef>
              <a:buFont typeface="Arial" charset="0"/>
              <a:buNone/>
              <a:tabLst>
                <a:tab pos="0" algn="l"/>
              </a:tabLst>
            </a:pPr>
            <a:r>
              <a:rPr lang="ru-RU" sz="2000" b="1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От лютой зимней стужи зверей спасает пушистая тёплая шерсть. Не страшен им и голод. Заяц кормится веточками деревьев, гложет кору с их стволов.  </a:t>
            </a:r>
          </a:p>
        </p:txBody>
      </p:sp>
      <p:sp>
        <p:nvSpPr>
          <p:cNvPr id="12295" name="Содержимое 2"/>
          <p:cNvSpPr txBox="1">
            <a:spLocks/>
          </p:cNvSpPr>
          <p:nvPr/>
        </p:nvSpPr>
        <p:spPr bwMode="auto">
          <a:xfrm>
            <a:off x="0" y="2928934"/>
            <a:ext cx="6715125" cy="1643073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 anchor="ctr"/>
          <a:lstStyle/>
          <a:p>
            <a:pPr algn="just">
              <a:spcBef>
                <a:spcPct val="20000"/>
              </a:spcBef>
              <a:buFont typeface="Arial" charset="0"/>
              <a:buNone/>
              <a:tabLst>
                <a:tab pos="0" algn="l"/>
              </a:tabLst>
            </a:pPr>
            <a:r>
              <a:rPr lang="ru-RU" sz="2000" b="1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Лиса тщательно обнюхивает снег. У неё острый нюх , зрение и слух. Она слышит малейший писк мыши под снегом. Чтобы быть сытой, она должна съесть за день до 20 мышей.</a:t>
            </a:r>
          </a:p>
        </p:txBody>
      </p:sp>
      <p:sp>
        <p:nvSpPr>
          <p:cNvPr id="12296" name="Содержимое 2"/>
          <p:cNvSpPr txBox="1">
            <a:spLocks/>
          </p:cNvSpPr>
          <p:nvPr/>
        </p:nvSpPr>
        <p:spPr bwMode="auto">
          <a:xfrm>
            <a:off x="2000250" y="4572008"/>
            <a:ext cx="4786313" cy="2285992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 anchor="ctr"/>
          <a:lstStyle/>
          <a:p>
            <a:pPr algn="just">
              <a:spcBef>
                <a:spcPct val="20000"/>
              </a:spcBef>
              <a:buFont typeface="Arial" charset="0"/>
              <a:buNone/>
              <a:tabLst>
                <a:tab pos="0" algn="l"/>
              </a:tabLst>
            </a:pPr>
            <a:r>
              <a:rPr lang="ru-RU" sz="2000" b="1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Медвежьего корма тоже в лесу нет. Но медведь неплохо устроился: спит всю зиму в берлоге и ничего не ест.  Живёт он за счёт жира, который накопил в своём теле ещё летом и осенью.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0"/>
            <a:ext cx="8320438" cy="6831486"/>
          </a:xfrm>
          <a:prstGeom prst="rect">
            <a:avLst/>
          </a:prstGeom>
          <a:solidFill>
            <a:schemeClr val="bg2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effectLst/>
                <a:latin typeface="Times New Roman"/>
                <a:ea typeface="Times New Roman"/>
              </a:rPr>
              <a:t>Сказка </a:t>
            </a:r>
          </a:p>
          <a:p>
            <a:r>
              <a:rPr lang="ru-RU" sz="2200" dirty="0">
                <a:effectLst/>
                <a:latin typeface="Times New Roman"/>
                <a:ea typeface="Times New Roman"/>
              </a:rPr>
              <a:t>Сошлись как-то вместе четыре волшебника- живописца: Зима, Весна, Лето и Осень. Сошлись и заспорили: кто из них лучше рисует? </a:t>
            </a:r>
            <a:br>
              <a:rPr lang="ru-RU" sz="2200" dirty="0">
                <a:effectLst/>
                <a:latin typeface="Times New Roman"/>
                <a:ea typeface="Times New Roman"/>
              </a:rPr>
            </a:br>
            <a:r>
              <a:rPr lang="ru-RU" sz="2200" dirty="0">
                <a:effectLst/>
                <a:latin typeface="Times New Roman"/>
                <a:ea typeface="Times New Roman"/>
              </a:rPr>
              <a:t>И начали художники друг за другом разрисовывать землю, одевать в нарядные уборы леса, луга, поля .А в судьи себе выбрали Красное Солнышко. </a:t>
            </a:r>
            <a:br>
              <a:rPr lang="ru-RU" sz="2200" dirty="0">
                <a:effectLst/>
                <a:latin typeface="Times New Roman"/>
                <a:ea typeface="Times New Roman"/>
              </a:rPr>
            </a:br>
            <a:r>
              <a:rPr lang="ru-RU" sz="2200" dirty="0">
                <a:effectLst/>
                <a:latin typeface="Times New Roman"/>
                <a:ea typeface="Times New Roman"/>
              </a:rPr>
              <a:t>Первой взялась за свою волшебную кисть Зима. </a:t>
            </a:r>
            <a:br>
              <a:rPr lang="ru-RU" sz="2200" dirty="0">
                <a:effectLst/>
                <a:latin typeface="Times New Roman"/>
                <a:ea typeface="Times New Roman"/>
              </a:rPr>
            </a:br>
            <a:r>
              <a:rPr lang="ru-RU" sz="2200" dirty="0">
                <a:effectLst/>
                <a:latin typeface="Times New Roman"/>
                <a:ea typeface="Times New Roman"/>
              </a:rPr>
              <a:t>Ходит она по горам, по долинам, ходит в больших валенках, ступает тихо, неслышно. </a:t>
            </a:r>
            <a:br>
              <a:rPr lang="ru-RU" sz="2200" dirty="0">
                <a:effectLst/>
                <a:latin typeface="Times New Roman"/>
                <a:ea typeface="Times New Roman"/>
              </a:rPr>
            </a:br>
            <a:r>
              <a:rPr lang="ru-RU" sz="2200" dirty="0">
                <a:effectLst/>
                <a:latin typeface="Times New Roman"/>
                <a:ea typeface="Times New Roman"/>
              </a:rPr>
              <a:t>Белым, ровным слоем покрыл снег землю. Поля и лесные поляны теперь – как гладкие чистые страницы какой – то гигантской книги. И кто ни пройдет по ним, всяк распишется. </a:t>
            </a:r>
            <a:br>
              <a:rPr lang="ru-RU" sz="2200" dirty="0">
                <a:effectLst/>
                <a:latin typeface="Times New Roman"/>
                <a:ea typeface="Times New Roman"/>
              </a:rPr>
            </a:br>
            <a:r>
              <a:rPr lang="ru-RU" sz="2200" dirty="0">
                <a:effectLst/>
                <a:latin typeface="Times New Roman"/>
                <a:ea typeface="Times New Roman"/>
              </a:rPr>
              <a:t>«Здесь был такой – то» </a:t>
            </a:r>
            <a:br>
              <a:rPr lang="ru-RU" sz="2200" dirty="0">
                <a:effectLst/>
                <a:latin typeface="Times New Roman"/>
                <a:ea typeface="Times New Roman"/>
              </a:rPr>
            </a:br>
            <a:r>
              <a:rPr lang="ru-RU" sz="2200" dirty="0">
                <a:effectLst/>
                <a:latin typeface="Times New Roman"/>
                <a:ea typeface="Times New Roman"/>
              </a:rPr>
              <a:t>Днем идет снег. Кончится – страницы чистые. Утром придешь – белые страницы покрыты множеством таинственных значков, черточек, точек, ночью были тут разные лесные жители, ходили, прыгали, что – то делали. </a:t>
            </a:r>
            <a:r>
              <a:rPr lang="ru-RU" sz="2400" dirty="0">
                <a:effectLst/>
                <a:latin typeface="Times New Roman"/>
                <a:ea typeface="Times New Roman"/>
              </a:rPr>
              <a:t>Кто был? Что делал? </a:t>
            </a:r>
            <a:br>
              <a:rPr lang="ru-RU" sz="2000" dirty="0">
                <a:effectLst/>
                <a:latin typeface="Times New Roman"/>
                <a:ea typeface="Times New Roman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0018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579" y="980728"/>
            <a:ext cx="1719072" cy="838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548" y="1988840"/>
            <a:ext cx="1736220" cy="8534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954" y="3068960"/>
            <a:ext cx="1750654" cy="838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970" y="4105383"/>
            <a:ext cx="1750654" cy="8503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970" y="5157192"/>
            <a:ext cx="1771197" cy="85648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7422" y="0"/>
            <a:ext cx="3516422" cy="2629672"/>
          </a:xfrm>
          <a:prstGeom prst="rect">
            <a:avLst/>
          </a:prstGeom>
        </p:spPr>
      </p:pic>
      <p:cxnSp>
        <p:nvCxnSpPr>
          <p:cNvPr id="36" name="Прямая со стрелкой 35"/>
          <p:cNvCxnSpPr/>
          <p:nvPr/>
        </p:nvCxnSpPr>
        <p:spPr>
          <a:xfrm flipH="1">
            <a:off x="1835696" y="1818928"/>
            <a:ext cx="936104" cy="376650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172" y="3068960"/>
            <a:ext cx="1456944" cy="1780032"/>
          </a:xfrm>
          <a:prstGeom prst="rect">
            <a:avLst/>
          </a:prstGeom>
        </p:spPr>
      </p:pic>
      <p:cxnSp>
        <p:nvCxnSpPr>
          <p:cNvPr id="39" name="Прямая со стрелкой 38"/>
          <p:cNvCxnSpPr/>
          <p:nvPr/>
        </p:nvCxnSpPr>
        <p:spPr>
          <a:xfrm flipH="1" flipV="1">
            <a:off x="1835696" y="2691808"/>
            <a:ext cx="1224136" cy="16012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0562" y="2786058"/>
            <a:ext cx="2568115" cy="1519622"/>
          </a:xfrm>
          <a:prstGeom prst="rect">
            <a:avLst/>
          </a:prstGeom>
        </p:spPr>
      </p:pic>
      <p:cxnSp>
        <p:nvCxnSpPr>
          <p:cNvPr id="42" name="Прямая со стрелкой 41"/>
          <p:cNvCxnSpPr/>
          <p:nvPr/>
        </p:nvCxnSpPr>
        <p:spPr>
          <a:xfrm flipH="1" flipV="1">
            <a:off x="1835696" y="3702182"/>
            <a:ext cx="3456384" cy="12658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Рисунок 4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2042" y="5135773"/>
            <a:ext cx="1531925" cy="1073367"/>
          </a:xfrm>
          <a:prstGeom prst="rect">
            <a:avLst/>
          </a:prstGeom>
        </p:spPr>
      </p:pic>
      <p:cxnSp>
        <p:nvCxnSpPr>
          <p:cNvPr id="45" name="Прямая со стрелкой 44"/>
          <p:cNvCxnSpPr>
            <a:stCxn id="43" idx="1"/>
          </p:cNvCxnSpPr>
          <p:nvPr/>
        </p:nvCxnSpPr>
        <p:spPr>
          <a:xfrm flipH="1" flipV="1">
            <a:off x="1285297" y="1628800"/>
            <a:ext cx="1466745" cy="404365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Рисунок 4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111" y="4848992"/>
            <a:ext cx="2304256" cy="1504979"/>
          </a:xfrm>
          <a:prstGeom prst="rect">
            <a:avLst/>
          </a:prstGeom>
        </p:spPr>
      </p:pic>
      <p:cxnSp>
        <p:nvCxnSpPr>
          <p:cNvPr id="48" name="Прямая со стрелкой 47"/>
          <p:cNvCxnSpPr/>
          <p:nvPr/>
        </p:nvCxnSpPr>
        <p:spPr>
          <a:xfrm flipH="1" flipV="1">
            <a:off x="1691680" y="4530579"/>
            <a:ext cx="3312368" cy="77062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5072066" y="142852"/>
            <a:ext cx="3857652" cy="857256"/>
          </a:xfrm>
        </p:spPr>
        <p:txBody>
          <a:bodyPr>
            <a:normAutofit fontScale="90000"/>
          </a:bodyPr>
          <a:lstStyle/>
          <a:p>
            <a:r>
              <a:rPr lang="ru-RU" dirty="0"/>
              <a:t>   «Здесь был…»</a:t>
            </a:r>
          </a:p>
        </p:txBody>
      </p:sp>
    </p:spTree>
    <p:extLst>
      <p:ext uri="{BB962C8B-B14F-4D97-AF65-F5344CB8AC3E}">
        <p14:creationId xmlns:p14="http://schemas.microsoft.com/office/powerpoint/2010/main" val="73678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643042" y="142852"/>
            <a:ext cx="6143636" cy="989034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КАК ЗИМУЮТ ПТИЦЫ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214313" y="2786063"/>
            <a:ext cx="2643187" cy="928687"/>
          </a:xfrm>
          <a:prstGeom prst="rect">
            <a:avLst/>
          </a:prstGeom>
          <a:solidFill>
            <a:srgbClr val="796FF5"/>
          </a:solidFill>
          <a:ln w="28575">
            <a:noFill/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перелётные</a:t>
            </a:r>
          </a:p>
        </p:txBody>
      </p:sp>
      <p:sp>
        <p:nvSpPr>
          <p:cNvPr id="7" name="Содержимое 2">
            <a:hlinkClick r:id="rId2" action="ppaction://hlinksldjump"/>
          </p:cNvPr>
          <p:cNvSpPr txBox="1">
            <a:spLocks/>
          </p:cNvSpPr>
          <p:nvPr/>
        </p:nvSpPr>
        <p:spPr>
          <a:xfrm>
            <a:off x="3071813" y="3357563"/>
            <a:ext cx="2714625" cy="928687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u="sng" dirty="0">
                <a:solidFill>
                  <a:schemeClr val="bg1"/>
                </a:solidFill>
                <a:latin typeface="Cambria" pitchFamily="18" charset="0"/>
                <a:cs typeface="+mn-cs"/>
              </a:rPr>
              <a:t>зимующие</a:t>
            </a:r>
          </a:p>
        </p:txBody>
      </p:sp>
      <p:pic>
        <p:nvPicPr>
          <p:cNvPr id="4098" name="Picture 2" descr="F:\ДИСК УЧИТЕЛЮ Начальных классов_2006\Анимированные рисунки по темам\Птицы\1\000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4143375"/>
            <a:ext cx="26162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F:\ДИСК УЧИТЕЛЮ Начальных классов_2006\Анимированные рисунки по темам\Птицы\1\ani-crow_eating.gif"/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00438" y="4857750"/>
            <a:ext cx="189865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вправо с вырезом 8"/>
          <p:cNvSpPr/>
          <p:nvPr/>
        </p:nvSpPr>
        <p:spPr>
          <a:xfrm rot="7788440">
            <a:off x="2238376" y="1566862"/>
            <a:ext cx="1452562" cy="741363"/>
          </a:xfrm>
          <a:prstGeom prst="notchedRightArrow">
            <a:avLst/>
          </a:prstGeom>
          <a:gradFill flip="none" rotWithShape="1">
            <a:gsLst>
              <a:gs pos="0">
                <a:srgbClr val="361DC9">
                  <a:shade val="30000"/>
                  <a:satMod val="115000"/>
                </a:srgbClr>
              </a:gs>
              <a:gs pos="50000">
                <a:srgbClr val="361DC9">
                  <a:shade val="67500"/>
                  <a:satMod val="115000"/>
                </a:srgbClr>
              </a:gs>
              <a:gs pos="100000">
                <a:srgbClr val="361DC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право с вырезом 11"/>
          <p:cNvSpPr/>
          <p:nvPr/>
        </p:nvSpPr>
        <p:spPr>
          <a:xfrm rot="5400000">
            <a:off x="3728244" y="1986757"/>
            <a:ext cx="1714500" cy="741362"/>
          </a:xfrm>
          <a:prstGeom prst="notchedRightArrow">
            <a:avLst/>
          </a:prstGeom>
          <a:gradFill flip="none" rotWithShape="1">
            <a:gsLst>
              <a:gs pos="0">
                <a:srgbClr val="361DC9">
                  <a:shade val="30000"/>
                  <a:satMod val="115000"/>
                </a:srgbClr>
              </a:gs>
              <a:gs pos="50000">
                <a:srgbClr val="361DC9">
                  <a:shade val="67500"/>
                  <a:satMod val="115000"/>
                </a:srgbClr>
              </a:gs>
              <a:gs pos="100000">
                <a:srgbClr val="361DC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с вырезом 12"/>
          <p:cNvSpPr/>
          <p:nvPr/>
        </p:nvSpPr>
        <p:spPr>
          <a:xfrm rot="3158825">
            <a:off x="5438776" y="1646237"/>
            <a:ext cx="1452562" cy="741363"/>
          </a:xfrm>
          <a:prstGeom prst="notchedRightArrow">
            <a:avLst/>
          </a:prstGeom>
          <a:gradFill flip="none" rotWithShape="1">
            <a:gsLst>
              <a:gs pos="0">
                <a:srgbClr val="361DC9">
                  <a:shade val="30000"/>
                  <a:satMod val="115000"/>
                </a:srgbClr>
              </a:gs>
              <a:gs pos="50000">
                <a:srgbClr val="361DC9">
                  <a:shade val="67500"/>
                  <a:satMod val="115000"/>
                </a:srgbClr>
              </a:gs>
              <a:gs pos="100000">
                <a:srgbClr val="361DC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одержимое 2">
            <a:hlinkClick r:id="rId5" action="ppaction://hlinksldjump"/>
          </p:cNvPr>
          <p:cNvSpPr txBox="1">
            <a:spLocks/>
          </p:cNvSpPr>
          <p:nvPr/>
        </p:nvSpPr>
        <p:spPr>
          <a:xfrm>
            <a:off x="6215063" y="2786063"/>
            <a:ext cx="2714625" cy="928687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3200" b="1" u="sng" dirty="0">
                <a:solidFill>
                  <a:schemeClr val="bg1"/>
                </a:solidFill>
                <a:latin typeface="Cambria" pitchFamily="18" charset="0"/>
                <a:cs typeface="+mn-cs"/>
              </a:rPr>
              <a:t>кочующие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2" grpId="0" animBg="1"/>
      <p:bldP spid="13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071546"/>
            <a:ext cx="4071966" cy="528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428604"/>
            <a:ext cx="4214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Зимующие птицы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428604"/>
            <a:ext cx="4143372" cy="585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214942" y="428604"/>
            <a:ext cx="3471858" cy="571504"/>
          </a:xfrm>
        </p:spPr>
        <p:txBody>
          <a:bodyPr>
            <a:normAutofit/>
          </a:bodyPr>
          <a:lstStyle/>
          <a:p>
            <a:r>
              <a:rPr lang="ru-RU" sz="2800" b="1" dirty="0"/>
              <a:t>Перелётные  птицы</a:t>
            </a:r>
          </a:p>
        </p:txBody>
      </p:sp>
    </p:spTree>
    <p:extLst>
      <p:ext uri="{BB962C8B-B14F-4D97-AF65-F5344CB8AC3E}">
        <p14:creationId xmlns:p14="http://schemas.microsoft.com/office/powerpoint/2010/main" val="3042908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20" y="571480"/>
            <a:ext cx="4286280" cy="27860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4348" y="142852"/>
            <a:ext cx="2286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                Дятел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16016" y="3476098"/>
            <a:ext cx="28395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4800" b="1" dirty="0">
                <a:solidFill>
                  <a:srgbClr val="DDD9C3"/>
                </a:solidFill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571480"/>
            <a:ext cx="4013011" cy="285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86512" y="142852"/>
            <a:ext cx="2643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chemeClr val="bg2">
                    <a:lumMod val="10000"/>
                  </a:schemeClr>
                </a:solidFill>
              </a:rPr>
              <a:t>Клест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3786190"/>
            <a:ext cx="4143404" cy="307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000892" y="3286124"/>
            <a:ext cx="12698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chemeClr val="bg2">
                    <a:lumMod val="10000"/>
                  </a:schemeClr>
                </a:solidFill>
              </a:rPr>
              <a:t>Снегирь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3786190"/>
            <a:ext cx="4357718" cy="2928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28662" y="3357562"/>
            <a:ext cx="27146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chemeClr val="bg2">
                    <a:lumMod val="10000"/>
                  </a:schemeClr>
                </a:solidFill>
              </a:rPr>
              <a:t>   Синичка</a:t>
            </a:r>
            <a:endParaRPr lang="ru-RU" sz="2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8363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Nobody\Мои документы\[ - Мама - ]\свиристель\175376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1"/>
            <a:ext cx="4187825" cy="3643314"/>
          </a:xfrm>
          <a:noFill/>
        </p:spPr>
      </p:pic>
      <p:sp>
        <p:nvSpPr>
          <p:cNvPr id="4" name="Содержимое 2"/>
          <p:cNvSpPr>
            <a:spLocks noGrp="1"/>
          </p:cNvSpPr>
          <p:nvPr>
            <p:ph type="title"/>
          </p:nvPr>
        </p:nvSpPr>
        <p:spPr>
          <a:xfrm>
            <a:off x="428625" y="4214818"/>
            <a:ext cx="8229600" cy="2643182"/>
          </a:xfrm>
          <a:solidFill>
            <a:srgbClr val="361DC9"/>
          </a:solidFill>
          <a:ln w="28575">
            <a:solidFill>
              <a:srgbClr val="361DC9"/>
            </a:solidFill>
          </a:ln>
        </p:spPr>
        <p:txBody>
          <a:bodyPr>
            <a:noAutofit/>
          </a:bodyPr>
          <a:lstStyle/>
          <a:p>
            <a:pPr algn="just">
              <a:spcBef>
                <a:spcPct val="20000"/>
              </a:spcBef>
            </a:pPr>
            <a:r>
              <a:rPr lang="ru-RU" sz="2400" b="1" dirty="0">
                <a:solidFill>
                  <a:srgbClr val="FFFF66"/>
                </a:solidFill>
                <a:latin typeface="Times New Roman" pitchFamily="18" charset="0"/>
                <a:cs typeface="Times New Roman" pitchFamily="18" charset="0"/>
              </a:rPr>
              <a:t>Как и снегири, эти птицы прилетают в наши края только зимой. От других зимующих птиц отличаются хохолком на голове и яркой желтой полоской на хвосте. Стаи свиристелей можно встретить с ноября по начало апреля. Особенно они предпочитают посадки рябины, боярышника и других деревьев, плоды которых не опадают на зиму.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714375" y="3286125"/>
            <a:ext cx="3571875" cy="714379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 anchor="ctr"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>
                <a:solidFill>
                  <a:schemeClr val="bg1"/>
                </a:solidFill>
                <a:latin typeface="Cambria" pitchFamily="18" charset="0"/>
                <a:ea typeface="+mj-ea"/>
                <a:cs typeface="+mj-cs"/>
              </a:rPr>
              <a:t>свиристель 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3643313" y="428625"/>
            <a:ext cx="5143500" cy="714375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 anchor="ctr">
            <a:normAutofit fontScale="925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mbria" pitchFamily="18" charset="0"/>
                <a:ea typeface="+mj-ea"/>
                <a:cs typeface="+mj-cs"/>
              </a:rPr>
              <a:t>КОЧУЮЩИЕ ПТИЦЫ </a:t>
            </a:r>
          </a:p>
        </p:txBody>
      </p:sp>
      <p:pic>
        <p:nvPicPr>
          <p:cNvPr id="23558" name="Picture 3" descr="C:\Documents and Settings\Nobody\Мои документы\[ - Мама - ]\свиристель\34406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142984"/>
            <a:ext cx="4267200" cy="28575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9" name="Солнце 8">
            <a:hlinkClick r:id="rId4" action="ppaction://hlinksldjump"/>
          </p:cNvPr>
          <p:cNvSpPr/>
          <p:nvPr/>
        </p:nvSpPr>
        <p:spPr>
          <a:xfrm>
            <a:off x="8501063" y="6215063"/>
            <a:ext cx="642937" cy="642937"/>
          </a:xfrm>
          <a:prstGeom prst="su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C:\Documents and Settings\Nobody\Мои документы\синич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285750"/>
            <a:ext cx="3714750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Box 6"/>
          <p:cNvSpPr txBox="1">
            <a:spLocks noChangeArrowheads="1"/>
          </p:cNvSpPr>
          <p:nvPr/>
        </p:nvSpPr>
        <p:spPr bwMode="auto">
          <a:xfrm>
            <a:off x="142875" y="3071813"/>
            <a:ext cx="37147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/>
              <a:t>Каких птиц ты видел около своего дома? </a:t>
            </a:r>
          </a:p>
          <a:p>
            <a:pPr algn="ctr"/>
            <a:r>
              <a:rPr lang="ru-RU" sz="2400" b="1" dirty="0"/>
              <a:t>Почему они прилетают </a:t>
            </a:r>
          </a:p>
          <a:p>
            <a:pPr algn="ctr"/>
            <a:r>
              <a:rPr lang="ru-RU" sz="2400" b="1" dirty="0"/>
              <a:t>к жилью человека?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357563" y="285750"/>
            <a:ext cx="5572125" cy="714375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 anchor="ctr"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mbria" pitchFamily="18" charset="0"/>
                <a:ea typeface="+mj-ea"/>
                <a:cs typeface="+mj-cs"/>
              </a:rPr>
              <a:t>ЗИМУЮЩИЕ ПТИЦЫ</a:t>
            </a:r>
          </a:p>
        </p:txBody>
      </p:sp>
      <p:sp>
        <p:nvSpPr>
          <p:cNvPr id="25605" name="TextBox 7"/>
          <p:cNvSpPr txBox="1">
            <a:spLocks noChangeArrowheads="1"/>
          </p:cNvSpPr>
          <p:nvPr/>
        </p:nvSpPr>
        <p:spPr bwMode="auto">
          <a:xfrm>
            <a:off x="4071938" y="1143000"/>
            <a:ext cx="4714875" cy="3170238"/>
          </a:xfrm>
          <a:prstGeom prst="rect">
            <a:avLst/>
          </a:prstGeom>
          <a:solidFill>
            <a:srgbClr val="6E85E8"/>
          </a:solidFill>
          <a:ln w="9525">
            <a:solidFill>
              <a:srgbClr val="361DC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Морозы жестокие в этом году.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Тревожно за яблоньку в нашем саду.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Тревожно за Жучку: в её конуре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Такой же морозище, как во дворе.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 больше всего беспокойно за птиц,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 наших воробышков, галок, синиц.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Ведь очень уж холодно в воздухе  им!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Поможем ли мы беззащитным таким?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Поможем! Их надо кормить и тогда</a:t>
            </a:r>
          </a:p>
          <a:p>
            <a:pPr algn="just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 будет легко пережить холода!</a:t>
            </a:r>
          </a:p>
        </p:txBody>
      </p:sp>
      <p:pic>
        <p:nvPicPr>
          <p:cNvPr id="25606" name="Picture 4" descr="C:\Documents and Settings\Nobody\Мои документы\161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25" y="4786313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5" descr="C:\Documents and Settings\Nobody\Мои документы\getfull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0" y="4786313"/>
            <a:ext cx="2286000" cy="175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TextBox 10"/>
          <p:cNvSpPr txBox="1">
            <a:spLocks noChangeArrowheads="1"/>
          </p:cNvSpPr>
          <p:nvPr/>
        </p:nvSpPr>
        <p:spPr bwMode="auto">
          <a:xfrm>
            <a:off x="6286500" y="4786313"/>
            <a:ext cx="2571750" cy="1384300"/>
          </a:xfrm>
          <a:prstGeom prst="rect">
            <a:avLst/>
          </a:prstGeom>
          <a:solidFill>
            <a:srgbClr val="361DC9"/>
          </a:solidFill>
          <a:ln w="190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СДЕЛАЙ СВОЮ КОРМУШКУ!</a:t>
            </a:r>
          </a:p>
        </p:txBody>
      </p:sp>
      <p:sp>
        <p:nvSpPr>
          <p:cNvPr id="9" name="Солнце 8">
            <a:hlinkClick r:id="rId6" action="ppaction://hlinksldjump"/>
          </p:cNvPr>
          <p:cNvSpPr/>
          <p:nvPr/>
        </p:nvSpPr>
        <p:spPr>
          <a:xfrm>
            <a:off x="8501063" y="6215063"/>
            <a:ext cx="642937" cy="642937"/>
          </a:xfrm>
          <a:prstGeom prst="su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/>
      <p:bldP spid="2560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8596" y="857232"/>
            <a:ext cx="8501122" cy="489364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2400" kern="1400" dirty="0">
              <a:latin typeface="Book Antiqua" pitchFamily="18" charset="0"/>
            </a:endParaRPr>
          </a:p>
          <a:p>
            <a:pPr algn="ctr"/>
            <a:r>
              <a:rPr lang="ru-RU" sz="2400" kern="1400" dirty="0">
                <a:latin typeface="Book Antiqua" pitchFamily="18" charset="0"/>
              </a:rPr>
              <a:t>Некоторые птицы улетают на юг, какие-то остаются у нас зимовать. Этим птицам нужно помочь. Помочь птицам может каждый, например, сделав кормушку и положив туда семечки, хлебные крошки. Кормушку  можно сделать из бутылки и из коробки. Но вешать кормушки</a:t>
            </a:r>
          </a:p>
          <a:p>
            <a:pPr algn="ctr"/>
            <a:r>
              <a:rPr lang="ru-RU" sz="2400" kern="1400" dirty="0">
                <a:latin typeface="Book Antiqua" pitchFamily="18" charset="0"/>
              </a:rPr>
              <a:t>нужно осторожно, не повредив почки и кору деревьев.</a:t>
            </a:r>
          </a:p>
          <a:p>
            <a:pPr algn="ctr"/>
            <a:r>
              <a:rPr lang="ru-RU" sz="2400" kern="1400" dirty="0">
                <a:latin typeface="Book Antiqua" pitchFamily="18" charset="0"/>
              </a:rPr>
              <a:t>Птицы не могут причинить тебе зла, вред. Они спасают</a:t>
            </a:r>
          </a:p>
          <a:p>
            <a:pPr algn="ctr"/>
            <a:r>
              <a:rPr lang="ru-RU" sz="2400" kern="1400" dirty="0">
                <a:latin typeface="Book Antiqua" pitchFamily="18" charset="0"/>
              </a:rPr>
              <a:t>деревья от вредных насекомых и радуют нас своим птичьим пением.</a:t>
            </a:r>
          </a:p>
          <a:p>
            <a:pPr algn="ctr"/>
            <a:endParaRPr lang="ru-RU" sz="2400" kern="1400" dirty="0">
              <a:latin typeface="Book Antiqua" pitchFamily="18" charset="0"/>
            </a:endParaRPr>
          </a:p>
          <a:p>
            <a:pPr algn="ctr"/>
            <a:endParaRPr lang="ru-RU" sz="2400" kern="1400" dirty="0">
              <a:latin typeface="Book Antiqua" pitchFamily="18" charset="0"/>
            </a:endParaRPr>
          </a:p>
          <a:p>
            <a:pPr algn="ctr"/>
            <a:r>
              <a:rPr lang="ru-RU" sz="2400" b="1" kern="1400" dirty="0">
                <a:latin typeface="Book Antiqua" pitchFamily="18" charset="0"/>
              </a:rPr>
              <a:t>ПОМОГИ    ПТИЦАМ !!!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72504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kern="1400" dirty="0">
                <a:latin typeface="Book Antiqua" pitchFamily="18" charset="0"/>
              </a:rPr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2357430"/>
            <a:ext cx="84296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kern="1400" dirty="0">
              <a:latin typeface="Book Antiqua" pitchFamily="18" charset="0"/>
            </a:endParaRPr>
          </a:p>
          <a:p>
            <a:pPr algn="ctr"/>
            <a:endParaRPr lang="ru-RU" sz="2800" kern="1400" dirty="0">
              <a:latin typeface="Book Antiqua" pitchFamily="18" charset="0"/>
            </a:endParaRPr>
          </a:p>
          <a:p>
            <a:pPr algn="ctr"/>
            <a:endParaRPr lang="ru-RU" sz="2800" kern="1400" dirty="0">
              <a:latin typeface="Book Antiqua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500042"/>
            <a:ext cx="7215238" cy="5543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latin typeface="Times New Roman"/>
                <a:ea typeface="Times New Roman"/>
                <a:cs typeface="Times New Roman"/>
              </a:rPr>
              <a:t>                                                </a:t>
            </a: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Покормите  птиц   зимой!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                                       Пусть  со  всех  концов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latin typeface="Times New Roman"/>
                <a:ea typeface="Times New Roman"/>
                <a:cs typeface="Times New Roman"/>
              </a:rPr>
              <a:t>                                       </a:t>
            </a: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К  вам  слетятся, как  домой,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                                      Стайки  на  крыльцо.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latin typeface="Times New Roman"/>
                <a:ea typeface="Times New Roman"/>
                <a:cs typeface="Times New Roman"/>
              </a:rPr>
              <a:t>                                      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latin typeface="Times New Roman"/>
                <a:ea typeface="Times New Roman"/>
                <a:cs typeface="Times New Roman"/>
              </a:rPr>
              <a:t>                                       </a:t>
            </a: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Сколько  гибнет  их  -  не  счесть,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                                       Видеть  тяжело.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                                      А  ведь  в нашем  сердце  есть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                                      И  для  птиц  тепло.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                                     Приучите  птиц  в  мороз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                                     К  своему  окну,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                                    Чтоб  без  песен  не  пришлось</a:t>
            </a:r>
            <a:endParaRPr lang="ru-RU" sz="2200" b="1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200" b="1" i="1" dirty="0">
                <a:latin typeface="Times New Roman"/>
                <a:ea typeface="Times New Roman"/>
                <a:cs typeface="Times New Roman"/>
              </a:rPr>
              <a:t>                                    Нам  встречать  весну! </a:t>
            </a:r>
            <a:endParaRPr lang="ru-RU" sz="2200" b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28736"/>
            <a:ext cx="4214810" cy="3857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71945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1785918" y="214290"/>
            <a:ext cx="5715040" cy="71440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КАК ЗИМУЮТ РЫБЫ</a:t>
            </a:r>
          </a:p>
        </p:txBody>
      </p:sp>
      <p:sp>
        <p:nvSpPr>
          <p:cNvPr id="14339" name="Содержимое 2"/>
          <p:cNvSpPr txBox="1">
            <a:spLocks/>
          </p:cNvSpPr>
          <p:nvPr/>
        </p:nvSpPr>
        <p:spPr bwMode="auto">
          <a:xfrm>
            <a:off x="214282" y="785794"/>
            <a:ext cx="3786214" cy="4071966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 anchor="ctr"/>
          <a:lstStyle/>
          <a:p>
            <a:pPr algn="just">
              <a:spcBef>
                <a:spcPct val="20000"/>
              </a:spcBef>
              <a:buFont typeface="Arial" charset="0"/>
              <a:buNone/>
              <a:tabLst>
                <a:tab pos="0" algn="l"/>
              </a:tabLst>
            </a:pPr>
            <a:r>
              <a:rPr lang="ru-RU" sz="2400" b="1" dirty="0">
                <a:latin typeface="Cambria" pitchFamily="18" charset="0"/>
              </a:rPr>
              <a:t>Трудно бывает зимой рыбам. Воздух не проходит через лёд в воду. Поэтому зимой во льду проделывают проруби. Чтобы вода в проруби быстро не замерзала, в неё кладут пучки соломы и сверху присыпают снегом.</a:t>
            </a:r>
          </a:p>
        </p:txBody>
      </p:sp>
      <p:pic>
        <p:nvPicPr>
          <p:cNvPr id="14340" name="Picture 4" descr="C:\Documents and Settings\Nobody\Мои документы\рыб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8" y="1285875"/>
            <a:ext cx="4714875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C:\Documents and Settings\Nobody\Мои документы\рыбка.jpg"/>
          <p:cNvPicPr>
            <a:picLocks noChangeAspect="1" noChangeArrowheads="1"/>
          </p:cNvPicPr>
          <p:nvPr/>
        </p:nvPicPr>
        <p:blipFill>
          <a:blip r:embed="rId3"/>
          <a:srcRect l="23582" r="20183"/>
          <a:stretch>
            <a:fillRect/>
          </a:stretch>
        </p:blipFill>
        <p:spPr bwMode="auto">
          <a:xfrm>
            <a:off x="357188" y="4929188"/>
            <a:ext cx="2428875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C:\Documents and Settings\Nobody\Мои документы\рыба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88" y="4929188"/>
            <a:ext cx="1857375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8" descr="C:\Documents and Settings\Nobody\Мои документы\рыбк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5000636"/>
            <a:ext cx="3571899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C:\Documents and Settings\Nobody\Мои документы\насек.jpg"/>
          <p:cNvPicPr>
            <a:picLocks noChangeAspect="1" noChangeArrowheads="1"/>
          </p:cNvPicPr>
          <p:nvPr/>
        </p:nvPicPr>
        <p:blipFill>
          <a:blip r:embed="rId2"/>
          <a:srcRect l="2856" t="25760" r="52142" b="52852"/>
          <a:stretch>
            <a:fillRect/>
          </a:stretch>
        </p:blipFill>
        <p:spPr bwMode="auto">
          <a:xfrm>
            <a:off x="7215188" y="4357688"/>
            <a:ext cx="1500187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28596" y="214290"/>
            <a:ext cx="835824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КАК ЗИМУЮТ НАСЕКОМЫЕ</a:t>
            </a:r>
          </a:p>
        </p:txBody>
      </p:sp>
      <p:sp>
        <p:nvSpPr>
          <p:cNvPr id="15364" name="Содержимое 2"/>
          <p:cNvSpPr txBox="1">
            <a:spLocks/>
          </p:cNvSpPr>
          <p:nvPr/>
        </p:nvSpPr>
        <p:spPr bwMode="auto">
          <a:xfrm>
            <a:off x="357188" y="1000125"/>
            <a:ext cx="3500437" cy="3286125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 anchor="ctr"/>
          <a:lstStyle/>
          <a:p>
            <a:pPr algn="just">
              <a:buFont typeface="Arial" charset="0"/>
              <a:buNone/>
              <a:tabLst>
                <a:tab pos="0" algn="l"/>
              </a:tabLst>
            </a:pPr>
            <a:r>
              <a:rPr lang="ru-RU" sz="2000" b="1" dirty="0">
                <a:latin typeface="Cambria" pitchFamily="18" charset="0"/>
              </a:rPr>
              <a:t>С наступлением осени количество насекомых в ​природе уменьшается, а </a:t>
            </a:r>
          </a:p>
          <a:p>
            <a:pPr algn="just">
              <a:buFont typeface="Arial" charset="0"/>
              <a:buNone/>
              <a:tabLst>
                <a:tab pos="0" algn="l"/>
              </a:tabLst>
            </a:pPr>
            <a:r>
              <a:rPr lang="ru-RU" sz="2000" b="1" dirty="0">
                <a:latin typeface="Cambria" pitchFamily="18" charset="0"/>
              </a:rPr>
              <a:t>зимой они совсем исчезают. ​Насекомые уходят на зимовку, находя для этого самые укромные места, ​способные защитить их от зимней стужи.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88" y="4572000"/>
            <a:ext cx="4572000" cy="1754188"/>
          </a:xfrm>
          <a:prstGeom prst="rect">
            <a:avLst/>
          </a:prstGeom>
          <a:solidFill>
            <a:srgbClr val="361DC9"/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Муравьи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осенью уходят в глубь муравейника. Им просто невдомек, что через некоторое время в поисках зимних убежищ в муравейник проникнут другие насекомые и временно займут пустующие зимой помещения.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43375" y="1000125"/>
            <a:ext cx="4643438" cy="1754188"/>
          </a:xfrm>
          <a:prstGeom prst="rect">
            <a:avLst/>
          </a:prstGeom>
          <a:solidFill>
            <a:srgbClr val="361DC9"/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Зимующие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бабочки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забиваются в укромные места – в дупла деревьев, под отставшую от стволов кору, на чердаки домов. Но так зимуют не все бабочки. Многие переживают зиму в стадии яйца, гусеницы или куколки.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43375" y="2928938"/>
            <a:ext cx="4714875" cy="1200150"/>
          </a:xfrm>
          <a:prstGeom prst="rect">
            <a:avLst/>
          </a:prstGeom>
          <a:solidFill>
            <a:srgbClr val="361DC9"/>
          </a:solidFill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Осы, шмели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забираются в укромные места: трухлявые пни, под стволы упавших деревьев. Именно там их можно найти зимой.</a:t>
            </a:r>
          </a:p>
        </p:txBody>
      </p:sp>
      <p:pic>
        <p:nvPicPr>
          <p:cNvPr id="15368" name="Picture 2" descr="C:\Documents and Settings\Nobody\Мои документы\шмел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5286375"/>
            <a:ext cx="18129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 descr="C:\Documents and Settings\Nobody\Мои документы\бабочка.jpg"/>
          <p:cNvPicPr>
            <a:picLocks noChangeAspect="1" noChangeArrowheads="1"/>
          </p:cNvPicPr>
          <p:nvPr/>
        </p:nvPicPr>
        <p:blipFill>
          <a:blip r:embed="rId4"/>
          <a:srcRect l="7168" t="7679" r="17571" b="15530"/>
          <a:stretch>
            <a:fillRect/>
          </a:stretch>
        </p:blipFill>
        <p:spPr bwMode="auto">
          <a:xfrm>
            <a:off x="5143500" y="4429125"/>
            <a:ext cx="1500188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2" descr="C:\Documents and Settings\Nobody\Мои документы\ляг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0" y="3357563"/>
            <a:ext cx="289401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357158" y="357166"/>
            <a:ext cx="8572560" cy="71438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КАК ЗИМУЮТ ЗЕМНОВОДНЫЕ</a:t>
            </a:r>
          </a:p>
        </p:txBody>
      </p:sp>
      <p:sp>
        <p:nvSpPr>
          <p:cNvPr id="16388" name="Содержимое 2"/>
          <p:cNvSpPr txBox="1">
            <a:spLocks/>
          </p:cNvSpPr>
          <p:nvPr/>
        </p:nvSpPr>
        <p:spPr bwMode="auto">
          <a:xfrm>
            <a:off x="285720" y="1357298"/>
            <a:ext cx="2928958" cy="928687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 anchor="ctr"/>
          <a:lstStyle/>
          <a:p>
            <a:pPr algn="just">
              <a:spcBef>
                <a:spcPct val="20000"/>
              </a:spcBef>
              <a:buFont typeface="Arial" charset="0"/>
              <a:buNone/>
              <a:tabLst>
                <a:tab pos="0" algn="l"/>
              </a:tabLst>
            </a:pPr>
            <a:r>
              <a:rPr lang="ru-RU" sz="2000" b="1">
                <a:solidFill>
                  <a:srgbClr val="FFFF66"/>
                </a:solidFill>
                <a:latin typeface="Cambria" pitchFamily="18" charset="0"/>
              </a:rPr>
              <a:t>Лягушки и жабы всю зиму проводят в спячке.</a:t>
            </a:r>
          </a:p>
        </p:txBody>
      </p:sp>
      <p:pic>
        <p:nvPicPr>
          <p:cNvPr id="16389" name="Picture 4" descr="C:\Documents and Settings\Nobody\Мои документы\жаб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88" y="4767263"/>
            <a:ext cx="2865437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0" name="TextBox 14"/>
          <p:cNvSpPr txBox="1">
            <a:spLocks noChangeArrowheads="1"/>
          </p:cNvSpPr>
          <p:nvPr/>
        </p:nvSpPr>
        <p:spPr bwMode="auto">
          <a:xfrm>
            <a:off x="285750" y="2714625"/>
            <a:ext cx="3500438" cy="3692525"/>
          </a:xfrm>
          <a:prstGeom prst="rect">
            <a:avLst/>
          </a:prstGeom>
          <a:solidFill>
            <a:srgbClr val="361DC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Лягушки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зимуют на дне среди зарослей растений, образуя скопления порой в 2000 - 3000 штук. Находясь на зимовке, лягушка поджимает задние лапки, а передними закрывает голову сверху. Иногда лягушки зимуют и на суше в листовой подстилке, норах грызунов, подвалах деревянных построек, трухлявых пнях. Зимовка длится обычно с августа - ноября по март.</a:t>
            </a:r>
          </a:p>
        </p:txBody>
      </p:sp>
      <p:sp>
        <p:nvSpPr>
          <p:cNvPr id="16391" name="TextBox 16"/>
          <p:cNvSpPr txBox="1">
            <a:spLocks noChangeArrowheads="1"/>
          </p:cNvSpPr>
          <p:nvPr/>
        </p:nvSpPr>
        <p:spPr bwMode="auto">
          <a:xfrm>
            <a:off x="4071938" y="1214438"/>
            <a:ext cx="471487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Жаба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зимует на суше в трухлявых деревьях, норах , но иногда в ручьях и источниках. Жабы зимуют поодиночке или группами по 2-7 штук с сентября-начала ноября. Обычно зимовка заканчивается в апреле-мае.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285720" y="357166"/>
            <a:ext cx="8572560" cy="64294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КАК ЗИМУЮТ ПРЕСМЫКАЮЩИЕСЯ</a:t>
            </a:r>
            <a:br>
              <a:rPr lang="ru-RU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4357688" y="4357688"/>
            <a:ext cx="4500562" cy="1631950"/>
          </a:xfrm>
          <a:prstGeom prst="rect">
            <a:avLst/>
          </a:prstGeom>
          <a:solidFill>
            <a:srgbClr val="6E85E8"/>
          </a:solidFill>
          <a:ln w="9525">
            <a:solidFill>
              <a:srgbClr val="361DC9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Гадюки зимуют поодиночке или небольшими группами по 2—5 змей вместе, однако в особенно удобных местах иногда собирается по несколько десятков гадюк. </a:t>
            </a:r>
          </a:p>
        </p:txBody>
      </p:sp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357188" y="2357438"/>
            <a:ext cx="3571875" cy="1016000"/>
          </a:xfrm>
          <a:prstGeom prst="rect">
            <a:avLst/>
          </a:prstGeom>
          <a:solidFill>
            <a:srgbClr val="361DC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Ужи заползают в норы грызунов, под корни деревьев и другие убежища. </a:t>
            </a:r>
          </a:p>
        </p:txBody>
      </p:sp>
      <p:pic>
        <p:nvPicPr>
          <p:cNvPr id="17413" name="Picture 6" descr="C:\Documents and Settings\Nobody\Мои документы\уж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1143000"/>
            <a:ext cx="4071937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Содержимое 2"/>
          <p:cNvSpPr txBox="1">
            <a:spLocks/>
          </p:cNvSpPr>
          <p:nvPr/>
        </p:nvSpPr>
        <p:spPr bwMode="auto">
          <a:xfrm>
            <a:off x="285750" y="1071563"/>
            <a:ext cx="4000500" cy="857250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 anchor="ctr"/>
          <a:lstStyle/>
          <a:p>
            <a:pPr algn="just">
              <a:spcBef>
                <a:spcPct val="20000"/>
              </a:spcBef>
              <a:buFont typeface="Arial" charset="0"/>
              <a:buNone/>
              <a:tabLst>
                <a:tab pos="0" algn="l"/>
              </a:tabLst>
            </a:pPr>
            <a:r>
              <a:rPr lang="ru-RU" sz="2400" b="1">
                <a:solidFill>
                  <a:srgbClr val="FFFF66"/>
                </a:solidFill>
                <a:latin typeface="Cambria" pitchFamily="18" charset="0"/>
              </a:rPr>
              <a:t>Ящерицы, змеи всю зиму проводят в спячке.</a:t>
            </a:r>
          </a:p>
        </p:txBody>
      </p:sp>
      <p:pic>
        <p:nvPicPr>
          <p:cNvPr id="17415" name="Picture 2" descr="C:\Documents and Settings\Nobody\Мои документы\гадюк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4000500"/>
            <a:ext cx="381000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85728"/>
            <a:ext cx="7429552" cy="78581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Выбери правильный ответ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1285875"/>
            <a:ext cx="8143875" cy="928688"/>
          </a:xfrm>
          <a:solidFill>
            <a:srgbClr val="796FF5"/>
          </a:solidFill>
          <a:ln w="28575">
            <a:solidFill>
              <a:srgbClr val="361DC9"/>
            </a:solidFill>
          </a:ln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</a:rPr>
              <a:t>Зимой солнце высоко поднимается над горизонтом.</a:t>
            </a:r>
            <a:endParaRPr lang="ru-RU" sz="28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28596" y="2428868"/>
            <a:ext cx="8143875" cy="928688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Снегопад, оттепель, гололедица – это зимние явления природы.</a:t>
            </a:r>
            <a:endParaRPr lang="ru-RU" sz="2800" b="1" dirty="0">
              <a:solidFill>
                <a:schemeClr val="bg1"/>
              </a:solidFill>
              <a:latin typeface="Monotype Corsiva" pitchFamily="66" charset="0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500063" y="3571875"/>
            <a:ext cx="8143875" cy="928688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С наступлением зимы все птицы улетают в тёплые страны.</a:t>
            </a:r>
            <a:endParaRPr lang="ru-RU" sz="2800" b="1" dirty="0">
              <a:solidFill>
                <a:schemeClr val="bg1"/>
              </a:solidFill>
              <a:latin typeface="Monotype Corsiva" pitchFamily="66" charset="0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500063" y="4714875"/>
            <a:ext cx="8143875" cy="928688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Некоторые растения зимуют под снегом зелёные.</a:t>
            </a:r>
            <a:endParaRPr lang="ru-RU" sz="2800" b="1" dirty="0">
              <a:solidFill>
                <a:schemeClr val="bg1"/>
              </a:solidFill>
              <a:latin typeface="Monotype Corsiva" pitchFamily="66" charset="0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500063" y="5857875"/>
            <a:ext cx="8143875" cy="714375"/>
          </a:xfrm>
          <a:prstGeom prst="rect">
            <a:avLst/>
          </a:prstGeom>
          <a:solidFill>
            <a:srgbClr val="796FF5"/>
          </a:solidFill>
          <a:ln w="28575">
            <a:solidFill>
              <a:srgbClr val="361DC9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dirty="0">
                <a:solidFill>
                  <a:schemeClr val="bg1"/>
                </a:solidFill>
                <a:latin typeface="Cambria" pitchFamily="18" charset="0"/>
                <a:cs typeface="+mn-cs"/>
              </a:rPr>
              <a:t>Все звери к зиме меняют окраску.</a:t>
            </a:r>
            <a:endParaRPr lang="ru-RU" sz="2800" b="1" dirty="0">
              <a:solidFill>
                <a:schemeClr val="bg1"/>
              </a:solidFill>
              <a:latin typeface="Monotype Corsiva" pitchFamily="66" charset="0"/>
              <a:cs typeface="+mn-cs"/>
            </a:endParaRPr>
          </a:p>
        </p:txBody>
      </p:sp>
      <p:sp>
        <p:nvSpPr>
          <p:cNvPr id="9" name="7-конечная звезда 8"/>
          <p:cNvSpPr/>
          <p:nvPr/>
        </p:nvSpPr>
        <p:spPr>
          <a:xfrm>
            <a:off x="4857750" y="214313"/>
            <a:ext cx="914400" cy="914400"/>
          </a:xfrm>
          <a:prstGeom prst="star7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7-конечная звезда 9"/>
          <p:cNvSpPr/>
          <p:nvPr/>
        </p:nvSpPr>
        <p:spPr>
          <a:xfrm>
            <a:off x="928688" y="214313"/>
            <a:ext cx="914400" cy="914400"/>
          </a:xfrm>
          <a:prstGeom prst="star7">
            <a:avLst/>
          </a:prstGeom>
          <a:solidFill>
            <a:srgbClr val="92D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1928794" y="285728"/>
            <a:ext cx="114300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ДА</a:t>
            </a:r>
            <a:endParaRPr lang="ru-RU" sz="4400" b="1" dirty="0"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5929322" y="357166"/>
            <a:ext cx="114300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C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НЕТ</a:t>
            </a:r>
            <a:endParaRPr lang="ru-RU" sz="4400" b="1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0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Кто хочет стать отличником?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5437" y="1112550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00043"/>
            <a:ext cx="9144000" cy="66787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     1. Что животным страшнее зимой?</a:t>
            </a:r>
          </a:p>
          <a:p>
            <a:r>
              <a:rPr lang="ru-RU" dirty="0"/>
              <a:t>            	1) холод </a:t>
            </a:r>
          </a:p>
          <a:p>
            <a:r>
              <a:rPr lang="ru-RU" dirty="0"/>
              <a:t>	2)голод</a:t>
            </a:r>
          </a:p>
          <a:p>
            <a:r>
              <a:rPr lang="ru-RU" dirty="0"/>
              <a:t>     2. Зимой температура:</a:t>
            </a:r>
          </a:p>
          <a:p>
            <a:r>
              <a:rPr lang="ru-RU" dirty="0"/>
              <a:t>	1)Ниже нуля</a:t>
            </a:r>
          </a:p>
          <a:p>
            <a:r>
              <a:rPr lang="ru-RU" dirty="0"/>
              <a:t>	2)Выше нуля</a:t>
            </a:r>
          </a:p>
          <a:p>
            <a:r>
              <a:rPr lang="ru-RU" dirty="0"/>
              <a:t>     3. Чем питаются зимующие птицы в лесу?</a:t>
            </a:r>
          </a:p>
          <a:p>
            <a:r>
              <a:rPr lang="ru-RU" dirty="0"/>
              <a:t>	1)Комарами</a:t>
            </a:r>
          </a:p>
          <a:p>
            <a:r>
              <a:rPr lang="ru-RU" dirty="0"/>
              <a:t>	2)Мухами</a:t>
            </a:r>
          </a:p>
          <a:p>
            <a:r>
              <a:rPr lang="ru-RU" dirty="0"/>
              <a:t>	3)Почками деревьев и ягодами растений</a:t>
            </a:r>
          </a:p>
          <a:p>
            <a:r>
              <a:rPr lang="ru-RU" dirty="0"/>
              <a:t>     4. Какую птицу ты не сможешь увидеть зимой у своей кормушки?</a:t>
            </a:r>
          </a:p>
          <a:p>
            <a:r>
              <a:rPr lang="ru-RU" dirty="0"/>
              <a:t>	1)Снегирь</a:t>
            </a:r>
          </a:p>
          <a:p>
            <a:r>
              <a:rPr lang="ru-RU" dirty="0"/>
              <a:t>	2)Ласточка</a:t>
            </a:r>
          </a:p>
          <a:p>
            <a:r>
              <a:rPr lang="ru-RU" dirty="0"/>
              <a:t>	3)Синичка </a:t>
            </a:r>
          </a:p>
          <a:p>
            <a:r>
              <a:rPr lang="ru-RU" dirty="0"/>
              <a:t>     5. Узнай птицу по описанию</a:t>
            </a:r>
          </a:p>
          <a:p>
            <a:r>
              <a:rPr lang="ru-RU" dirty="0"/>
              <a:t>     Клюв крестообразной формы, использует клюв для лазания. Живет в хвойных и          смешанных лесах. Это дневная, шумная и подвижная птица. Она питается семенами      шишек, хвойными тлями, семенами подсолнуха, боярышником, рябиной.</a:t>
            </a:r>
          </a:p>
          <a:p>
            <a:r>
              <a:rPr lang="ru-RU" dirty="0"/>
              <a:t>	1)Клест                          3)Снегирь</a:t>
            </a:r>
          </a:p>
          <a:p>
            <a:r>
              <a:rPr lang="ru-RU" sz="1600" dirty="0"/>
              <a:t>	</a:t>
            </a:r>
            <a:r>
              <a:rPr lang="ru-RU" dirty="0"/>
              <a:t>2)Дятел                         4)Синичка </a:t>
            </a:r>
          </a:p>
          <a:p>
            <a:r>
              <a:rPr lang="ru-RU" dirty="0"/>
              <a:t>   </a:t>
            </a:r>
          </a:p>
          <a:p>
            <a:r>
              <a:rPr lang="ru-RU" dirty="0"/>
              <a:t>	</a:t>
            </a:r>
            <a:endParaRPr lang="ru-RU" sz="1600" dirty="0"/>
          </a:p>
          <a:p>
            <a:endParaRPr lang="ru-RU" sz="1600" dirty="0"/>
          </a:p>
          <a:p>
            <a:r>
              <a:rPr lang="ru-RU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10498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Выноска-облако 15"/>
          <p:cNvSpPr/>
          <p:nvPr/>
        </p:nvSpPr>
        <p:spPr>
          <a:xfrm>
            <a:off x="4572000" y="5085184"/>
            <a:ext cx="3708411" cy="1487088"/>
          </a:xfrm>
          <a:prstGeom prst="cloud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Выноска-облако 14"/>
          <p:cNvSpPr/>
          <p:nvPr/>
        </p:nvSpPr>
        <p:spPr>
          <a:xfrm>
            <a:off x="4553533" y="3143249"/>
            <a:ext cx="3708412" cy="1571636"/>
          </a:xfrm>
          <a:prstGeom prst="cloud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Выноска-облако 12"/>
          <p:cNvSpPr/>
          <p:nvPr/>
        </p:nvSpPr>
        <p:spPr>
          <a:xfrm>
            <a:off x="4357687" y="1571612"/>
            <a:ext cx="3732106" cy="1357323"/>
          </a:xfrm>
          <a:prstGeom prst="cloudCallou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285852" y="428604"/>
            <a:ext cx="678661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/>
              <a:t>Народная  мудрость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1643050"/>
            <a:ext cx="3500462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dirty="0"/>
              <a:t>Много снега -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544" y="2928934"/>
            <a:ext cx="4104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/>
          </a:p>
          <a:p>
            <a:r>
              <a:rPr lang="ru-RU" sz="3200" dirty="0"/>
              <a:t>Снег на полях - 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4797152"/>
            <a:ext cx="4032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/>
          </a:p>
          <a:p>
            <a:r>
              <a:rPr lang="ru-RU" sz="3200" dirty="0"/>
              <a:t>Снега надует - 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2066" y="1785927"/>
            <a:ext cx="3222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много хлеба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2066" y="3500438"/>
            <a:ext cx="3424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хлеб в закромах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2066" y="5500702"/>
            <a:ext cx="3208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хлеба прибудет</a:t>
            </a:r>
          </a:p>
        </p:txBody>
      </p:sp>
    </p:spTree>
    <p:extLst>
      <p:ext uri="{BB962C8B-B14F-4D97-AF65-F5344CB8AC3E}">
        <p14:creationId xmlns:p14="http://schemas.microsoft.com/office/powerpoint/2010/main" val="267579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3" grpId="0" animBg="1"/>
      <p:bldP spid="5" grpId="0" animBg="1"/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2928938"/>
            <a:ext cx="8229600" cy="3429000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0" indent="0" algn="just" eaLnBrk="1" hangingPunct="1">
              <a:buFont typeface="Arial" charset="0"/>
              <a:buNone/>
              <a:defRPr/>
            </a:pPr>
            <a:r>
              <a:rPr lang="ru-RU" sz="2800" b="1" dirty="0">
                <a:latin typeface="Cambria" pitchFamily="18" charset="0"/>
              </a:rPr>
              <a:t>Подготовь сообщение о том, какие изменения произошли в неживой природе с приходом зимы? </a:t>
            </a:r>
          </a:p>
          <a:p>
            <a:pPr marL="0" indent="0" algn="just" eaLnBrk="1" hangingPunct="1">
              <a:buFont typeface="Arial" charset="0"/>
              <a:buNone/>
              <a:defRPr/>
            </a:pPr>
            <a:r>
              <a:rPr lang="ru-RU" sz="2800" b="1" dirty="0">
                <a:latin typeface="Cambria" pitchFamily="18" charset="0"/>
              </a:rPr>
              <a:t>Измерь глубину снежного покрова. Где больше скапливается снега: на открытом, ровном месте или в оврагах, около домов, заборов, деревьев?  Объясни почему.</a:t>
            </a:r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Выбери домашнее задание </a:t>
            </a:r>
            <a:br>
              <a:rPr lang="ru-RU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4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 интересу</a:t>
            </a:r>
          </a:p>
        </p:txBody>
      </p:sp>
      <p:sp>
        <p:nvSpPr>
          <p:cNvPr id="5" name="7-конечная звезда 4"/>
          <p:cNvSpPr/>
          <p:nvPr/>
        </p:nvSpPr>
        <p:spPr>
          <a:xfrm>
            <a:off x="3857625" y="1785938"/>
            <a:ext cx="914400" cy="914400"/>
          </a:xfrm>
          <a:prstGeom prst="star7">
            <a:avLst/>
          </a:prstGeom>
          <a:solidFill>
            <a:srgbClr val="329250"/>
          </a:solidFill>
          <a:ln>
            <a:solidFill>
              <a:srgbClr val="1A52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Выбери домашнее задание </a:t>
            </a:r>
            <a:b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 интересу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876"/>
            <a:ext cx="8229600" cy="2928957"/>
          </a:xfrm>
          <a:ln>
            <a:solidFill>
              <a:schemeClr val="accent5">
                <a:lumMod val="75000"/>
              </a:schemeClr>
            </a:solidFill>
          </a:ln>
        </p:spPr>
        <p:txBody>
          <a:bodyPr/>
          <a:lstStyle/>
          <a:p>
            <a:pPr marL="0" indent="0" algn="just" eaLnBrk="1" hangingPunct="1">
              <a:buFont typeface="Arial" charset="0"/>
              <a:buNone/>
              <a:defRPr/>
            </a:pPr>
            <a:r>
              <a:rPr lang="ru-RU" b="1" dirty="0">
                <a:latin typeface="Cambria" pitchFamily="18" charset="0"/>
              </a:rPr>
              <a:t>Расскажи о том, как зимуют растения: деревья, кустарники, травы. С чем связано такое состояние растений зимой?</a:t>
            </a:r>
          </a:p>
        </p:txBody>
      </p:sp>
      <p:sp>
        <p:nvSpPr>
          <p:cNvPr id="4" name="7-конечная звезда 3"/>
          <p:cNvSpPr/>
          <p:nvPr/>
        </p:nvSpPr>
        <p:spPr>
          <a:xfrm>
            <a:off x="3857625" y="1643063"/>
            <a:ext cx="914400" cy="914400"/>
          </a:xfrm>
          <a:prstGeom prst="star7">
            <a:avLst/>
          </a:prstGeom>
          <a:solidFill>
            <a:srgbClr val="FFFF66"/>
          </a:solidFill>
          <a:ln>
            <a:solidFill>
              <a:srgbClr val="8368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1985</Words>
  <Application>Microsoft Office PowerPoint</Application>
  <PresentationFormat>Экран (4:3)</PresentationFormat>
  <Paragraphs>247</Paragraphs>
  <Slides>41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0" baseType="lpstr">
      <vt:lpstr>Arial</vt:lpstr>
      <vt:lpstr>Book Antiqua</vt:lpstr>
      <vt:lpstr>Calibri</vt:lpstr>
      <vt:lpstr>Cambria</vt:lpstr>
      <vt:lpstr>Impact</vt:lpstr>
      <vt:lpstr>Monotype Corsiva</vt:lpstr>
      <vt:lpstr>Times New Roman</vt:lpstr>
      <vt:lpstr>Wingdings</vt:lpstr>
      <vt:lpstr>Тема Office</vt:lpstr>
      <vt:lpstr>Можно ли изучать природу зимой?</vt:lpstr>
      <vt:lpstr>СНЕГ ИДЁТ, ПОД БЕЛОЙ ВАТОЙ СКРЫЛИСЬ УЛИЦЫ, ДОМА. РАДЫ СНЕГУ ВСЕ РЕБЯТА, СНОВА  К  НАМ ПРИШЛА…</vt:lpstr>
      <vt:lpstr>Вот север тучи нагоняя, Дохнул, завыл, и вот сама Идёт волшебница ЗИМА…                                            А.С. ПУШКИН</vt:lpstr>
      <vt:lpstr>Презентация PowerPoint</vt:lpstr>
      <vt:lpstr>Как изменилась погода с наступлением зимы ?</vt:lpstr>
      <vt:lpstr>Проверь !</vt:lpstr>
      <vt:lpstr>СКОЛЬКО  СЫНОВЕЙ  У  МАТУШКИ  ЗИМЫ ? </vt:lpstr>
      <vt:lpstr>Назови зимние месяцы</vt:lpstr>
      <vt:lpstr>НАЧАЛО  ЗИМЫ:</vt:lpstr>
      <vt:lpstr>Зимние месяца Декабрь – студень. Декабрь мостит, декабрь гвоздит, декабрь приколачивает. С водой покончено, даже быстрые реки стали. Земля и лес покрыты снегом.  </vt:lpstr>
      <vt:lpstr>ЯНВАРЬ</vt:lpstr>
      <vt:lpstr>ФЕВРАЛЬ</vt:lpstr>
      <vt:lpstr>Презентация PowerPoint</vt:lpstr>
      <vt:lpstr>Изменения в живой природе</vt:lpstr>
      <vt:lpstr>Лиственные деревья и кустарники ещё осенью сбросили листья. На некоторых из них на зиму остаются плоды. Особенно много плодов на рябине,  клёне, липе, шиповнике, бузине.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изменилась жизнь животных  с наступлением зимы?</vt:lpstr>
      <vt:lpstr>КАК ЗИМУЮТ ЗВЕРИ</vt:lpstr>
      <vt:lpstr>Презентация PowerPoint</vt:lpstr>
      <vt:lpstr>   «Здесь был…»</vt:lpstr>
      <vt:lpstr>КАК ЗИМУЮТ ПТИЦЫ</vt:lpstr>
      <vt:lpstr>Перелётные  птицы</vt:lpstr>
      <vt:lpstr>Презентация PowerPoint</vt:lpstr>
      <vt:lpstr>Как и снегири, эти птицы прилетают в наши края только зимой. От других зимующих птиц отличаются хохолком на голове и яркой желтой полоской на хвосте. Стаи свиристелей можно встретить с ноября по начало апреля. Особенно они предпочитают посадки рябины, боярышника и других деревьев, плоды которых не опадают на зиму.</vt:lpstr>
      <vt:lpstr>Презентация PowerPoint</vt:lpstr>
      <vt:lpstr>Презентация PowerPoint</vt:lpstr>
      <vt:lpstr>Презентация PowerPoint</vt:lpstr>
      <vt:lpstr>КАК ЗИМУЮТ РЫБЫ</vt:lpstr>
      <vt:lpstr>Презентация PowerPoint</vt:lpstr>
      <vt:lpstr>КАК ЗИМУЮТ ЗЕМНОВОДНЫЕ</vt:lpstr>
      <vt:lpstr> КАК ЗИМУЮТ ПРЕСМЫКАЮЩИЕСЯ </vt:lpstr>
      <vt:lpstr>Выбери правильный ответ</vt:lpstr>
      <vt:lpstr>Презентация PowerPoint</vt:lpstr>
      <vt:lpstr>Презентация PowerPoint</vt:lpstr>
      <vt:lpstr>Выбери домашнее задание  по интересу</vt:lpstr>
      <vt:lpstr>Выбери домашнее задание  по интересу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Вот север тучи нагоняя, Дохнул, завыл, и вот сама Идёт волшебница ЗИМА…</dc:title>
  <dc:creator>ADMIN</dc:creator>
  <cp:lastModifiedBy>Bator</cp:lastModifiedBy>
  <cp:revision>57</cp:revision>
  <dcterms:created xsi:type="dcterms:W3CDTF">2014-12-08T03:49:27Z</dcterms:created>
  <dcterms:modified xsi:type="dcterms:W3CDTF">2022-01-24T11:54:45Z</dcterms:modified>
</cp:coreProperties>
</file>