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00" r:id="rId2"/>
    <p:sldId id="396" r:id="rId3"/>
    <p:sldId id="259" r:id="rId4"/>
    <p:sldId id="260" r:id="rId5"/>
    <p:sldId id="277" r:id="rId6"/>
    <p:sldId id="279" r:id="rId7"/>
    <p:sldId id="399" r:id="rId8"/>
    <p:sldId id="275" r:id="rId9"/>
    <p:sldId id="397" r:id="rId10"/>
    <p:sldId id="281" r:id="rId11"/>
    <p:sldId id="280" r:id="rId12"/>
    <p:sldId id="283" r:id="rId13"/>
    <p:sldId id="267" r:id="rId14"/>
    <p:sldId id="289" r:id="rId15"/>
    <p:sldId id="355" r:id="rId16"/>
    <p:sldId id="291" r:id="rId17"/>
    <p:sldId id="292" r:id="rId18"/>
    <p:sldId id="371" r:id="rId19"/>
    <p:sldId id="372" r:id="rId20"/>
    <p:sldId id="373" r:id="rId21"/>
    <p:sldId id="374" r:id="rId22"/>
    <p:sldId id="383" r:id="rId23"/>
    <p:sldId id="298" r:id="rId24"/>
    <p:sldId id="389" r:id="rId25"/>
    <p:sldId id="390" r:id="rId26"/>
    <p:sldId id="385" r:id="rId27"/>
    <p:sldId id="392" r:id="rId28"/>
    <p:sldId id="360" r:id="rId29"/>
    <p:sldId id="361" r:id="rId30"/>
    <p:sldId id="364" r:id="rId31"/>
    <p:sldId id="377" r:id="rId32"/>
    <p:sldId id="394" r:id="rId33"/>
    <p:sldId id="300" r:id="rId34"/>
    <p:sldId id="301" r:id="rId35"/>
    <p:sldId id="306" r:id="rId36"/>
    <p:sldId id="307" r:id="rId37"/>
    <p:sldId id="331" r:id="rId38"/>
    <p:sldId id="329" r:id="rId39"/>
    <p:sldId id="366" r:id="rId40"/>
    <p:sldId id="332" r:id="rId41"/>
    <p:sldId id="33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0C382-107D-40EE-9149-7084522A63EF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A22E7-5115-45BA-A489-125733325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0EFDC-A21F-4B2F-AD2E-F4DFE425C3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59708-506C-4050-883F-7866DAD229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1D681-347A-404E-BBE4-03CD7FB0F4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/>
              <a:t>О зимовке различных животных могут рассказать заранее подготовленные ученики.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B77FE4-8906-4CC5-9C31-12C25568539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К зимующим относятся: голубь, дятел, галка, синица, поползень, воробей, ворона. Остаются с нами овсянки, синицы, дятлы, сойки, сороки, клесты. А где есть незамерзающие воды, на них остаются зимовать утки. Рябчики, тетерева, глухари, куропатки живут круглый год на одном месте. После этого урока дети приносили в класс кормушки, сделанные вместе с родителями. После урока мы развесили кормушки на деревьях вокруг школы.</a:t>
            </a:r>
          </a:p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1E9442-E9AA-4491-B4B7-017134F5607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/>
              <a:t>Обратная связь – сигнальные карточки.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63BAF5-321C-4989-8EBE-6D653C7033A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2598-1D53-40C5-BD38-0374310512C3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7ACB-01DA-4DDE-A856-B877C8D3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Можно ли изучать природу зимой?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58242" cy="3786214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700" b="1" i="1" dirty="0">
                <a:solidFill>
                  <a:srgbClr val="6600CC"/>
                </a:solidFill>
              </a:rPr>
              <a:t>Зимние месяца</a:t>
            </a:r>
            <a:br>
              <a:rPr lang="ru-RU" sz="2400" b="1" i="1" dirty="0">
                <a:solidFill>
                  <a:srgbClr val="6600CC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Декабрь</a:t>
            </a:r>
            <a:r>
              <a:rPr lang="ru-RU" sz="2700" b="1" dirty="0">
                <a:solidFill>
                  <a:srgbClr val="996633"/>
                </a:solidFill>
              </a:rPr>
              <a:t> – студень. Декабрь мостит, декабрь гвоздит, декабрь приколачивает. С водой покончено, даже быстрые реки стали. Земля и лес покрыты снегом. </a:t>
            </a:r>
            <a:br>
              <a:rPr lang="ru-RU" sz="2700" b="1" dirty="0">
                <a:solidFill>
                  <a:srgbClr val="996633"/>
                </a:solidFill>
              </a:rPr>
            </a:br>
            <a:endParaRPr lang="ru-RU" sz="2700" b="1" dirty="0">
              <a:solidFill>
                <a:srgbClr val="996633"/>
              </a:solidFill>
            </a:endParaRPr>
          </a:p>
        </p:txBody>
      </p:sp>
      <p:pic>
        <p:nvPicPr>
          <p:cNvPr id="3075" name="Picture 9" descr="45452_1024_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3528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-8572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428652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810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4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1435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5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8862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prir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4102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39128" cy="10001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3333CC"/>
                </a:solidFill>
              </a:rPr>
              <a:t>ЯНВАРЬ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571472" y="642918"/>
            <a:ext cx="8115328" cy="3071834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     Январь,</a:t>
            </a:r>
            <a:r>
              <a:rPr lang="ru-RU" sz="2400" b="1" dirty="0">
                <a:solidFill>
                  <a:schemeClr val="folHlink"/>
                </a:solidFill>
              </a:rPr>
              <a:t> говорит наш народ, – году начало, зиме середка. Воздух морозен и пуст. И, кажется, все кругом погружено в непробудный сон. Ведь на этот  месяц</a:t>
            </a:r>
          </a:p>
          <a:p>
            <a:pPr eaLnBrk="1" hangingPunct="1">
              <a:buNone/>
              <a:defRPr/>
            </a:pPr>
            <a:r>
              <a:rPr lang="ru-RU" sz="2400" b="1" dirty="0">
                <a:solidFill>
                  <a:schemeClr val="folHlink"/>
                </a:solidFill>
              </a:rPr>
              <a:t>     приходится больше всего морозных дней, снегопадов.</a:t>
            </a:r>
          </a:p>
          <a:p>
            <a:pPr eaLnBrk="1" hangingPunct="1">
              <a:buNone/>
              <a:defRPr/>
            </a:pPr>
            <a:r>
              <a:rPr lang="ru-RU" sz="2400" b="1" dirty="0">
                <a:solidFill>
                  <a:schemeClr val="folHlink"/>
                </a:solidFill>
              </a:rPr>
              <a:t>      Январь не так печёт, как уши сечёт.</a:t>
            </a:r>
          </a:p>
          <a:p>
            <a:pPr eaLnBrk="1" hangingPunct="1">
              <a:buNone/>
              <a:defRPr/>
            </a:pPr>
            <a:r>
              <a:rPr lang="ru-RU" sz="2400" b="1" dirty="0">
                <a:solidFill>
                  <a:schemeClr val="folHlink"/>
                </a:solidFill>
              </a:rPr>
              <a:t>      Месяц январь зовёт мороз, морозит лица, щиплет нос.</a:t>
            </a:r>
          </a:p>
        </p:txBody>
      </p:sp>
      <p:pic>
        <p:nvPicPr>
          <p:cNvPr id="4100" name="Picture 6" descr="Winter_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3143248"/>
            <a:ext cx="9144000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9900"/>
                </a:solidFill>
              </a:rPr>
              <a:t>ФЕВРАЛЬ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571480"/>
            <a:ext cx="8186766" cy="2714644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sz="2400" b="1" dirty="0"/>
              <a:t>     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Февраль.</a:t>
            </a:r>
            <a:r>
              <a:rPr lang="ru-RU" sz="2400" dirty="0">
                <a:solidFill>
                  <a:srgbClr val="6600CC"/>
                </a:solidFill>
              </a:rPr>
              <a:t> Вьюги да метели под февраль налетели, бегут по следу, а следу нету. Последний, самый старший месяц зимы. Месяц волчьих – с голодухи – налетов на деревни; похищают собак, залезают в овчарни. Тощают все звери, нагулянный с осени жирок уже не греет, не питает их. Кончаются запасы и в норах.  Тетерева и куропатки всю зиму ночуют в снегу: тепло и не увидит никто. </a:t>
            </a:r>
          </a:p>
        </p:txBody>
      </p:sp>
      <p:pic>
        <p:nvPicPr>
          <p:cNvPr id="5124" name="Picture 4" descr="pic_2006-09-25_084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3275741"/>
            <a:ext cx="9144000" cy="358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Изменения в неживой природе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43500" y="1643063"/>
            <a:ext cx="3571875" cy="928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гололедица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143500" y="2928938"/>
            <a:ext cx="3571875" cy="928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361DC9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снегопады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метели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14348" y="1785926"/>
            <a:ext cx="3643313" cy="857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Морозные узоры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143500" y="4143375"/>
            <a:ext cx="3571875" cy="92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изморозь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14348" y="3357562"/>
            <a:ext cx="3571875" cy="928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морозы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143500" y="5357813"/>
            <a:ext cx="3571875" cy="928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361DC9"/>
            </a:solidFill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водоёмы скованы льдом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14375" y="5000625"/>
            <a:ext cx="3571875" cy="92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оттепели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Назови зимние явления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714625"/>
            <a:ext cx="8229600" cy="3214688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b="1" dirty="0">
              <a:solidFill>
                <a:srgbClr val="000066"/>
              </a:solidFill>
              <a:latin typeface="Cambr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b="1" dirty="0">
              <a:solidFill>
                <a:srgbClr val="000066"/>
              </a:solidFill>
              <a:latin typeface="Cambria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dirty="0">
                <a:solidFill>
                  <a:srgbClr val="000066"/>
                </a:solidFill>
                <a:latin typeface="Cambria" pitchFamily="18" charset="0"/>
              </a:rPr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       деревья                                          травы</a:t>
            </a:r>
          </a:p>
          <a:p>
            <a:pPr eaLnBrk="1" hangingPunct="1">
              <a:buFont typeface="Arial" charset="0"/>
              <a:buNone/>
            </a:pPr>
            <a:r>
              <a:rPr lang="ru-RU" b="1" dirty="0">
                <a:solidFill>
                  <a:srgbClr val="FFFF66"/>
                </a:solidFill>
                <a:latin typeface="Cambria" pitchFamily="18" charset="0"/>
              </a:rPr>
              <a:t>                             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кустарники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</a:rPr>
              <a:t>Изменения в живой природе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7788440">
            <a:off x="2051051" y="3011487"/>
            <a:ext cx="1452562" cy="741363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3912394" y="3445669"/>
            <a:ext cx="1620838" cy="730250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3143764">
            <a:off x="5728494" y="3021807"/>
            <a:ext cx="1524000" cy="785812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43125" y="1571625"/>
            <a:ext cx="4786313" cy="64293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КАК ЗИМУЮТ РАСТЕНИЯ?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acher\Desktop\зима\nat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71500" y="5286375"/>
            <a:ext cx="8229600" cy="1143000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Как зимуют лиственные деревья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 кустарники?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571472" y="4357694"/>
            <a:ext cx="8229600" cy="2071694"/>
          </a:xfr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sz="2400" b="1" dirty="0">
                <a:solidFill>
                  <a:srgbClr val="FFFF66"/>
                </a:solidFill>
                <a:latin typeface="Cambria" pitchFamily="18" charset="0"/>
              </a:rPr>
              <a:t>Лиственные деревья и кустарники ещё осенью сбросили листья. На некоторых из них на зиму остаются плоды. Особенно много плодов на рябине,  клёне, липе, шиповнике, бузине.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acher\Desktop\зима\5130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525"/>
            <a:ext cx="9144000" cy="6867525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285750"/>
            <a:ext cx="6357937" cy="1143000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 anchor="ctr"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Как зимуют хвойные растения?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313" y="0"/>
            <a:ext cx="7286645" cy="2285992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61DC9"/>
            </a:solidFill>
          </a:ln>
        </p:spPr>
        <p:txBody>
          <a:bodyPr anchor="ctr"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FF66"/>
                </a:solidFill>
                <a:latin typeface="Cambria" pitchFamily="18" charset="0"/>
                <a:ea typeface="+mj-ea"/>
                <a:cs typeface="+mj-cs"/>
              </a:rPr>
              <a:t>Большинство хвойных растений зимуют с зелёными листьями – хвоинками. Только лиственница зимует без листьев. На всех хвойных на зиму сохраняются шишки.</a:t>
            </a:r>
          </a:p>
        </p:txBody>
      </p:sp>
      <p:pic>
        <p:nvPicPr>
          <p:cNvPr id="9221" name="Picture 7" descr="C:\Documents and Settings\Nobody\Мои документы\лист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85992"/>
            <a:ext cx="6323012" cy="457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C:\Documents and Settings\Nobody\Мои документы\листв зи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446" y="3357562"/>
            <a:ext cx="4399124" cy="324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:\Documents and Settings\Nobody\Мои документы\0_94d6_d648349c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285750"/>
            <a:ext cx="6357937" cy="1285875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Как зимуют травянистые растения?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" y="0"/>
            <a:ext cx="7643834" cy="1714488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400" b="1" dirty="0">
                <a:solidFill>
                  <a:srgbClr val="FFFF66"/>
                </a:solidFill>
                <a:latin typeface="Cambria" pitchFamily="18" charset="0"/>
              </a:rPr>
              <a:t>Нередко над снегом возвышаются сухие стебли травянистых растений. Некоторые травы сохраняют на зиму зелёные листья. Снег защищает их от морозов.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3)\TwitterBird_601A5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496"/>
            <a:ext cx="5000660" cy="3829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285720" y="571480"/>
            <a:ext cx="5072098" cy="3344451"/>
            <a:chOff x="285720" y="1142984"/>
            <a:chExt cx="4500594" cy="2428892"/>
          </a:xfrm>
        </p:grpSpPr>
        <p:sp>
          <p:nvSpPr>
            <p:cNvPr id="3" name="Выноска-облако 2"/>
            <p:cNvSpPr/>
            <p:nvPr/>
          </p:nvSpPr>
          <p:spPr>
            <a:xfrm flipH="1">
              <a:off x="285720" y="1142984"/>
              <a:ext cx="4500594" cy="2428892"/>
            </a:xfrm>
            <a:prstGeom prst="cloudCallout">
              <a:avLst>
                <a:gd name="adj1" fmla="val -52533"/>
                <a:gd name="adj2" fmla="val 73908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0034" y="1558036"/>
              <a:ext cx="3786214" cy="127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С  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 </a:t>
              </a: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наступлением   зимы   добывать корм   становится   всё   сложнее   и сложнее…</a:t>
              </a:r>
            </a:p>
          </p:txBody>
        </p:sp>
      </p:grpSp>
      <p:sp>
        <p:nvSpPr>
          <p:cNvPr id="5" name="Овальная выноска 4"/>
          <p:cNvSpPr/>
          <p:nvPr/>
        </p:nvSpPr>
        <p:spPr>
          <a:xfrm>
            <a:off x="5643570" y="928670"/>
            <a:ext cx="2857520" cy="2500330"/>
          </a:xfrm>
          <a:prstGeom prst="wedgeEllipseCallout">
            <a:avLst>
              <a:gd name="adj1" fmla="val -66893"/>
              <a:gd name="adj2" fmla="val 9861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Что же </a:t>
            </a:r>
          </a:p>
          <a:p>
            <a:pPr algn="ctr"/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3)\TwitterBird_601A5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5000660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5214942" y="1071546"/>
            <a:ext cx="3286148" cy="3286148"/>
            <a:chOff x="5214942" y="1142984"/>
            <a:chExt cx="3286148" cy="1928826"/>
          </a:xfrm>
        </p:grpSpPr>
        <p:sp>
          <p:nvSpPr>
            <p:cNvPr id="4" name="Овальная выноска 3"/>
            <p:cNvSpPr/>
            <p:nvPr/>
          </p:nvSpPr>
          <p:spPr>
            <a:xfrm>
              <a:off x="5214942" y="1142984"/>
              <a:ext cx="3286148" cy="1928826"/>
            </a:xfrm>
            <a:prstGeom prst="wedgeEllipseCallout">
              <a:avLst>
                <a:gd name="adj1" fmla="val -70161"/>
                <a:gd name="adj2" fmla="val 54599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72132" y="1602228"/>
              <a:ext cx="2643206" cy="8507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Есть 2</a:t>
              </a:r>
            </a:p>
            <a:p>
              <a:pPr algn="ctr"/>
              <a:r>
                <a:rPr lang="ru-RU" sz="40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выхода!!!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15328" cy="38576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b="1" dirty="0"/>
              <a:t>СНЕГ ИДЁТ, ПОД БЕЛОЙ ВАТОЙ</a:t>
            </a:r>
            <a:br>
              <a:rPr lang="ru-RU" b="1" dirty="0"/>
            </a:br>
            <a:r>
              <a:rPr lang="ru-RU" b="1" dirty="0"/>
              <a:t>СКРЫЛИСЬ УЛИЦЫ, ДОМА.</a:t>
            </a:r>
            <a:br>
              <a:rPr lang="ru-RU" b="1" dirty="0"/>
            </a:br>
            <a:r>
              <a:rPr lang="ru-RU" b="1" dirty="0"/>
              <a:t>РАДЫ СНЕГУ ВСЕ РЕБЯТА,</a:t>
            </a:r>
            <a:br>
              <a:rPr lang="ru-RU" b="1" dirty="0"/>
            </a:br>
            <a:r>
              <a:rPr lang="ru-RU" b="1" dirty="0"/>
              <a:t>СНОВА  К  НАМ ПРИШЛА…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3)\TwitterBird_601A5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857620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563285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0364" y="642918"/>
            <a:ext cx="5715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kern="1400" dirty="0">
                <a:latin typeface="Book Antiqua" pitchFamily="18" charset="0"/>
              </a:rPr>
              <a:t>Поменьше двигаться, летать и бегать.</a:t>
            </a:r>
          </a:p>
          <a:p>
            <a:pPr algn="ctr"/>
            <a:r>
              <a:rPr lang="ru-RU" sz="3600" kern="1400" dirty="0">
                <a:latin typeface="Book Antiqua" pitchFamily="18" charset="0"/>
              </a:rPr>
              <a:t> Вот и впадает медведь в спячку на зиму. Пока он спит в берлоге, запасов жира, накопленных за зиму, ему хватает – можно не есть. Спит медведь пять месяцев в году, а то и больше.</a:t>
            </a:r>
            <a:endParaRPr lang="ru-RU" sz="3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3)\TwitterBird_601A5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786314" cy="592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215206" y="5489974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3372" y="642918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kern="1400" dirty="0">
              <a:latin typeface="Book Antiqua" pitchFamily="18" charset="0"/>
            </a:endParaRPr>
          </a:p>
          <a:p>
            <a:pPr algn="ctr"/>
            <a:endParaRPr lang="ru-RU" sz="3600" kern="1400" dirty="0">
              <a:latin typeface="Book Antiqua" pitchFamily="18" charset="0"/>
            </a:endParaRPr>
          </a:p>
          <a:p>
            <a:pPr algn="ctr"/>
            <a:r>
              <a:rPr lang="ru-RU" sz="3600" kern="1400" dirty="0">
                <a:latin typeface="Book Antiqua" pitchFamily="18" charset="0"/>
              </a:rPr>
              <a:t>Улететь на юг. Там</a:t>
            </a:r>
          </a:p>
          <a:p>
            <a:pPr algn="ctr"/>
            <a:r>
              <a:rPr lang="ru-RU" sz="3600" kern="1400" dirty="0">
                <a:latin typeface="Book Antiqua" pitchFamily="18" charset="0"/>
              </a:rPr>
              <a:t> тепло, много корма.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Как изменилась жизнь животных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 наступлением зимы?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85938" y="2357438"/>
            <a:ext cx="2643187" cy="928687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морозы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85938" y="3857625"/>
            <a:ext cx="2652712" cy="928688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нет корма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85938" y="5500688"/>
            <a:ext cx="2662237" cy="928687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снег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286375" y="5500688"/>
            <a:ext cx="3571875" cy="928687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FFCC"/>
                </a:solidFill>
                <a:latin typeface="Cambria" pitchFamily="18" charset="0"/>
                <a:cs typeface="+mn-cs"/>
              </a:rPr>
              <a:t>смена окраски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286375" y="3429000"/>
            <a:ext cx="3571875" cy="1928813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CC"/>
                </a:solidFill>
                <a:latin typeface="Cambria" pitchFamily="18" charset="0"/>
                <a:cs typeface="+mn-cs"/>
              </a:rPr>
              <a:t>впадают в спячку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CC"/>
                </a:solidFill>
                <a:latin typeface="Cambria" pitchFamily="18" charset="0"/>
                <a:cs typeface="+mn-cs"/>
              </a:rPr>
              <a:t>используют летние запасы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CC"/>
                </a:solidFill>
                <a:latin typeface="Cambria" pitchFamily="18" charset="0"/>
                <a:cs typeface="+mn-cs"/>
              </a:rPr>
              <a:t>перебираются ближе к жилью людей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286375" y="2357438"/>
            <a:ext cx="3571875" cy="928687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FFFFCC"/>
                </a:solidFill>
                <a:latin typeface="Cambria" pitchFamily="18" charset="0"/>
                <a:cs typeface="+mn-cs"/>
              </a:rPr>
              <a:t>тёплый мех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7188" y="3214688"/>
            <a:ext cx="677862" cy="2214562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З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М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А</a:t>
            </a:r>
          </a:p>
        </p:txBody>
      </p:sp>
      <p:cxnSp>
        <p:nvCxnSpPr>
          <p:cNvPr id="15" name="Прямая со стрелкой 14"/>
          <p:cNvCxnSpPr>
            <a:stCxn id="13" idx="3"/>
            <a:endCxn id="7" idx="1"/>
          </p:cNvCxnSpPr>
          <p:nvPr/>
        </p:nvCxnSpPr>
        <p:spPr>
          <a:xfrm flipV="1">
            <a:off x="1035050" y="2820988"/>
            <a:ext cx="750888" cy="150177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3"/>
            <a:endCxn id="8" idx="1"/>
          </p:cNvCxnSpPr>
          <p:nvPr/>
        </p:nvCxnSpPr>
        <p:spPr>
          <a:xfrm>
            <a:off x="1035050" y="4322763"/>
            <a:ext cx="750888" cy="15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3" idx="3"/>
            <a:endCxn id="9" idx="1"/>
          </p:cNvCxnSpPr>
          <p:nvPr/>
        </p:nvCxnSpPr>
        <p:spPr>
          <a:xfrm>
            <a:off x="1035050" y="4322763"/>
            <a:ext cx="750888" cy="164306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  <a:endCxn id="12" idx="1"/>
          </p:cNvCxnSpPr>
          <p:nvPr/>
        </p:nvCxnSpPr>
        <p:spPr>
          <a:xfrm>
            <a:off x="4429125" y="2820988"/>
            <a:ext cx="857250" cy="15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3"/>
            <a:endCxn id="8" idx="3"/>
          </p:cNvCxnSpPr>
          <p:nvPr/>
        </p:nvCxnSpPr>
        <p:spPr>
          <a:xfrm>
            <a:off x="4438650" y="4322763"/>
            <a:ext cx="15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429125" y="4500563"/>
            <a:ext cx="857250" cy="158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3"/>
            <a:endCxn id="10" idx="1"/>
          </p:cNvCxnSpPr>
          <p:nvPr/>
        </p:nvCxnSpPr>
        <p:spPr>
          <a:xfrm>
            <a:off x="4448175" y="5965825"/>
            <a:ext cx="8382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Изменения в живой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928794" y="214290"/>
            <a:ext cx="5429288" cy="7747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ЗИМУЮТ ЗВЕРИ</a:t>
            </a:r>
          </a:p>
        </p:txBody>
      </p:sp>
      <p:pic>
        <p:nvPicPr>
          <p:cNvPr id="12291" name="Picture 2" descr="C:\Documents and Settings\Nobody\Мои документы\[ - Мама - ]\картинки\Фауна\0006247.jpg"/>
          <p:cNvPicPr>
            <a:picLocks noChangeAspect="1" noChangeArrowheads="1"/>
          </p:cNvPicPr>
          <p:nvPr/>
        </p:nvPicPr>
        <p:blipFill>
          <a:blip r:embed="rId3"/>
          <a:srcRect l="21199" t="23001" r="5566" b="13747"/>
          <a:stretch>
            <a:fillRect/>
          </a:stretch>
        </p:blipFill>
        <p:spPr bwMode="auto">
          <a:xfrm>
            <a:off x="0" y="928670"/>
            <a:ext cx="3441700" cy="20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Documents and Settings\Nobody\Мои документы\[ - Мама - ]\картинки\Фауна\0006278.jpg"/>
          <p:cNvPicPr>
            <a:picLocks noChangeAspect="1" noChangeArrowheads="1"/>
          </p:cNvPicPr>
          <p:nvPr/>
        </p:nvPicPr>
        <p:blipFill>
          <a:blip r:embed="rId4"/>
          <a:srcRect l="8182" t="12805" r="15466" b="12195"/>
          <a:stretch>
            <a:fillRect/>
          </a:stretch>
        </p:blipFill>
        <p:spPr bwMode="auto">
          <a:xfrm>
            <a:off x="6715140" y="2928934"/>
            <a:ext cx="242886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Documents and Settings\Nobody\Мои документы\[ - Мама - ]\картинки\Фауна\an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20002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Содержимое 2"/>
          <p:cNvSpPr txBox="1">
            <a:spLocks/>
          </p:cNvSpPr>
          <p:nvPr/>
        </p:nvSpPr>
        <p:spPr bwMode="auto">
          <a:xfrm>
            <a:off x="3428992" y="928670"/>
            <a:ext cx="5715007" cy="2000268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От лютой зимней стужи зверей спасает пушистая тёплая шерсть. Не страшен им и голод. Заяц кормится веточками деревьев, гложет кору с их стволов.  </a:t>
            </a:r>
          </a:p>
        </p:txBody>
      </p:sp>
      <p:sp>
        <p:nvSpPr>
          <p:cNvPr id="12295" name="Содержимое 2"/>
          <p:cNvSpPr txBox="1">
            <a:spLocks/>
          </p:cNvSpPr>
          <p:nvPr/>
        </p:nvSpPr>
        <p:spPr bwMode="auto">
          <a:xfrm>
            <a:off x="0" y="2928934"/>
            <a:ext cx="6715125" cy="1643073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Лиса тщательно обнюхивает снег. У неё острый нюх , зрение и слух. Она слышит малейший писк мыши под снегом. Чтобы быть сытой, она должна съесть за день до 20 мышей.</a:t>
            </a:r>
          </a:p>
        </p:txBody>
      </p:sp>
      <p:sp>
        <p:nvSpPr>
          <p:cNvPr id="12296" name="Содержимое 2"/>
          <p:cNvSpPr txBox="1">
            <a:spLocks/>
          </p:cNvSpPr>
          <p:nvPr/>
        </p:nvSpPr>
        <p:spPr bwMode="auto">
          <a:xfrm>
            <a:off x="2000250" y="4572008"/>
            <a:ext cx="4786313" cy="2285992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0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Медвежьего корма тоже в лесу нет. Но медведь неплохо устроился: спит всю зиму в берлоге и ничего не ест.  Живёт он за счёт жира, который накопил в своём теле ещё летом и осенью.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320438" cy="6831486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/>
                <a:ea typeface="Times New Roman"/>
              </a:rPr>
              <a:t>Сказка </a:t>
            </a:r>
          </a:p>
          <a:p>
            <a:r>
              <a:rPr lang="ru-RU" sz="2200" dirty="0">
                <a:effectLst/>
                <a:latin typeface="Times New Roman"/>
                <a:ea typeface="Times New Roman"/>
              </a:rPr>
              <a:t>Сошлись как-то вместе четыре волшебника- живописца: Зима, Весна, Лето и Осень. Сошлись и заспорили: кто из них лучше рисует? </a:t>
            </a:r>
            <a:br>
              <a:rPr lang="ru-RU" sz="2200" dirty="0">
                <a:effectLst/>
                <a:latin typeface="Times New Roman"/>
                <a:ea typeface="Times New Roman"/>
              </a:rPr>
            </a:br>
            <a:r>
              <a:rPr lang="ru-RU" sz="2200" dirty="0">
                <a:effectLst/>
                <a:latin typeface="Times New Roman"/>
                <a:ea typeface="Times New Roman"/>
              </a:rPr>
              <a:t>И начали художники друг за другом разрисовывать землю, одевать в нарядные уборы леса, луга, поля .А в судьи себе выбрали Красное Солнышко. </a:t>
            </a:r>
            <a:br>
              <a:rPr lang="ru-RU" sz="2200" dirty="0">
                <a:effectLst/>
                <a:latin typeface="Times New Roman"/>
                <a:ea typeface="Times New Roman"/>
              </a:rPr>
            </a:br>
            <a:r>
              <a:rPr lang="ru-RU" sz="2200" dirty="0">
                <a:effectLst/>
                <a:latin typeface="Times New Roman"/>
                <a:ea typeface="Times New Roman"/>
              </a:rPr>
              <a:t>Первой взялась за свою волшебную кисть Зима. </a:t>
            </a:r>
            <a:br>
              <a:rPr lang="ru-RU" sz="2200" dirty="0">
                <a:effectLst/>
                <a:latin typeface="Times New Roman"/>
                <a:ea typeface="Times New Roman"/>
              </a:rPr>
            </a:br>
            <a:r>
              <a:rPr lang="ru-RU" sz="2200" dirty="0">
                <a:effectLst/>
                <a:latin typeface="Times New Roman"/>
                <a:ea typeface="Times New Roman"/>
              </a:rPr>
              <a:t>Ходит она по горам, по долинам, ходит в больших валенках, ступает тихо, неслышно. </a:t>
            </a:r>
            <a:br>
              <a:rPr lang="ru-RU" sz="2200" dirty="0">
                <a:effectLst/>
                <a:latin typeface="Times New Roman"/>
                <a:ea typeface="Times New Roman"/>
              </a:rPr>
            </a:br>
            <a:r>
              <a:rPr lang="ru-RU" sz="2200" dirty="0">
                <a:effectLst/>
                <a:latin typeface="Times New Roman"/>
                <a:ea typeface="Times New Roman"/>
              </a:rPr>
              <a:t>Белым, ровным слоем покрыл снег землю. Поля и лесные поляны теперь – как гладкие чистые страницы какой – то гигантской книги. И кто ни пройдет по ним, всяк распишется. </a:t>
            </a:r>
            <a:br>
              <a:rPr lang="ru-RU" sz="2200" dirty="0">
                <a:effectLst/>
                <a:latin typeface="Times New Roman"/>
                <a:ea typeface="Times New Roman"/>
              </a:rPr>
            </a:br>
            <a:r>
              <a:rPr lang="ru-RU" sz="2200" dirty="0">
                <a:effectLst/>
                <a:latin typeface="Times New Roman"/>
                <a:ea typeface="Times New Roman"/>
              </a:rPr>
              <a:t>«Здесь был такой – то» </a:t>
            </a:r>
            <a:br>
              <a:rPr lang="ru-RU" sz="2200" dirty="0">
                <a:effectLst/>
                <a:latin typeface="Times New Roman"/>
                <a:ea typeface="Times New Roman"/>
              </a:rPr>
            </a:br>
            <a:r>
              <a:rPr lang="ru-RU" sz="2200" dirty="0">
                <a:effectLst/>
                <a:latin typeface="Times New Roman"/>
                <a:ea typeface="Times New Roman"/>
              </a:rPr>
              <a:t>Днем идет снег. Кончится – страницы чистые. Утром придешь – белые страницы покрыты множеством таинственных значков, черточек, точек, ночью были тут разные лесные жители, ходили, прыгали, что – то делали. </a:t>
            </a:r>
            <a:r>
              <a:rPr lang="ru-RU" sz="2400" dirty="0">
                <a:effectLst/>
                <a:latin typeface="Times New Roman"/>
                <a:ea typeface="Times New Roman"/>
              </a:rPr>
              <a:t>Кто был? Что делал? </a:t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018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9" y="980728"/>
            <a:ext cx="1719072" cy="83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8" y="1988840"/>
            <a:ext cx="1736220" cy="853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54" y="3068960"/>
            <a:ext cx="1750654" cy="838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0" y="4105383"/>
            <a:ext cx="1750654" cy="850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0" y="5157192"/>
            <a:ext cx="1771197" cy="8564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0"/>
            <a:ext cx="3516422" cy="2629672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H="1">
            <a:off x="1835696" y="1818928"/>
            <a:ext cx="936104" cy="37665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172" y="3068960"/>
            <a:ext cx="1456944" cy="1780032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 flipH="1" flipV="1">
            <a:off x="1835696" y="2691808"/>
            <a:ext cx="1224136" cy="1601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786058"/>
            <a:ext cx="2568115" cy="1519622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flipH="1" flipV="1">
            <a:off x="1835696" y="3702182"/>
            <a:ext cx="3456384" cy="1265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042" y="5135773"/>
            <a:ext cx="1531925" cy="1073367"/>
          </a:xfrm>
          <a:prstGeom prst="rect">
            <a:avLst/>
          </a:prstGeom>
        </p:spPr>
      </p:pic>
      <p:cxnSp>
        <p:nvCxnSpPr>
          <p:cNvPr id="45" name="Прямая со стрелкой 44"/>
          <p:cNvCxnSpPr>
            <a:stCxn id="43" idx="1"/>
          </p:cNvCxnSpPr>
          <p:nvPr/>
        </p:nvCxnSpPr>
        <p:spPr>
          <a:xfrm flipH="1" flipV="1">
            <a:off x="1285297" y="1628800"/>
            <a:ext cx="1466745" cy="40436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111" y="4848992"/>
            <a:ext cx="2304256" cy="1504979"/>
          </a:xfrm>
          <a:prstGeom prst="rect">
            <a:avLst/>
          </a:prstGeom>
        </p:spPr>
      </p:pic>
      <p:cxnSp>
        <p:nvCxnSpPr>
          <p:cNvPr id="48" name="Прямая со стрелкой 47"/>
          <p:cNvCxnSpPr/>
          <p:nvPr/>
        </p:nvCxnSpPr>
        <p:spPr>
          <a:xfrm flipH="1" flipV="1">
            <a:off x="1691680" y="4530579"/>
            <a:ext cx="3312368" cy="7706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72066" y="142852"/>
            <a:ext cx="3857652" cy="857256"/>
          </a:xfrm>
        </p:spPr>
        <p:txBody>
          <a:bodyPr>
            <a:normAutofit fontScale="90000"/>
          </a:bodyPr>
          <a:lstStyle/>
          <a:p>
            <a:r>
              <a:rPr lang="ru-RU" dirty="0"/>
              <a:t>   «Здесь был…»</a:t>
            </a:r>
          </a:p>
        </p:txBody>
      </p:sp>
    </p:spTree>
    <p:extLst>
      <p:ext uri="{BB962C8B-B14F-4D97-AF65-F5344CB8AC3E}">
        <p14:creationId xmlns:p14="http://schemas.microsoft.com/office/powerpoint/2010/main" val="7367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643042" y="142852"/>
            <a:ext cx="6143636" cy="989034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ЗИМУЮТ ПТИЦЫ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313" y="2786063"/>
            <a:ext cx="2643187" cy="928687"/>
          </a:xfrm>
          <a:prstGeom prst="rect">
            <a:avLst/>
          </a:prstGeom>
          <a:solidFill>
            <a:srgbClr val="796FF5"/>
          </a:solidFill>
          <a:ln w="28575">
            <a:noFill/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перелётные</a:t>
            </a:r>
          </a:p>
        </p:txBody>
      </p:sp>
      <p:sp>
        <p:nvSpPr>
          <p:cNvPr id="7" name="Содержимое 2">
            <a:hlinkClick r:id="rId2" action="ppaction://hlinksldjump"/>
          </p:cNvPr>
          <p:cNvSpPr txBox="1">
            <a:spLocks/>
          </p:cNvSpPr>
          <p:nvPr/>
        </p:nvSpPr>
        <p:spPr>
          <a:xfrm>
            <a:off x="3071813" y="3357563"/>
            <a:ext cx="2714625" cy="928687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u="sng" dirty="0">
                <a:solidFill>
                  <a:schemeClr val="bg1"/>
                </a:solidFill>
                <a:latin typeface="Cambria" pitchFamily="18" charset="0"/>
                <a:cs typeface="+mn-cs"/>
              </a:rPr>
              <a:t>зимующие</a:t>
            </a:r>
          </a:p>
        </p:txBody>
      </p:sp>
      <p:pic>
        <p:nvPicPr>
          <p:cNvPr id="4098" name="Picture 2" descr="F:\ДИСК УЧИТЕЛЮ Начальных классов_2006\Анимированные рисунки по темам\Птицы\1\00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143375"/>
            <a:ext cx="2616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F:\ДИСК УЧИТЕЛЮ Начальных классов_2006\Анимированные рисунки по темам\Птицы\1\ani-crow_eating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4857750"/>
            <a:ext cx="18986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с вырезом 8"/>
          <p:cNvSpPr/>
          <p:nvPr/>
        </p:nvSpPr>
        <p:spPr>
          <a:xfrm rot="7788440">
            <a:off x="2238376" y="1566862"/>
            <a:ext cx="1452562" cy="741363"/>
          </a:xfrm>
          <a:prstGeom prst="notchedRightArrow">
            <a:avLst/>
          </a:prstGeom>
          <a:gradFill flip="none" rotWithShape="1">
            <a:gsLst>
              <a:gs pos="0">
                <a:srgbClr val="361DC9">
                  <a:shade val="30000"/>
                  <a:satMod val="115000"/>
                </a:srgbClr>
              </a:gs>
              <a:gs pos="50000">
                <a:srgbClr val="361DC9">
                  <a:shade val="67500"/>
                  <a:satMod val="115000"/>
                </a:srgbClr>
              </a:gs>
              <a:gs pos="100000">
                <a:srgbClr val="361D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3728244" y="1986757"/>
            <a:ext cx="1714500" cy="741362"/>
          </a:xfrm>
          <a:prstGeom prst="notchedRightArrow">
            <a:avLst/>
          </a:prstGeom>
          <a:gradFill flip="none" rotWithShape="1">
            <a:gsLst>
              <a:gs pos="0">
                <a:srgbClr val="361DC9">
                  <a:shade val="30000"/>
                  <a:satMod val="115000"/>
                </a:srgbClr>
              </a:gs>
              <a:gs pos="50000">
                <a:srgbClr val="361DC9">
                  <a:shade val="67500"/>
                  <a:satMod val="115000"/>
                </a:srgbClr>
              </a:gs>
              <a:gs pos="100000">
                <a:srgbClr val="361D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3158825">
            <a:off x="5438776" y="1646237"/>
            <a:ext cx="1452562" cy="741363"/>
          </a:xfrm>
          <a:prstGeom prst="notchedRightArrow">
            <a:avLst/>
          </a:prstGeom>
          <a:gradFill flip="none" rotWithShape="1">
            <a:gsLst>
              <a:gs pos="0">
                <a:srgbClr val="361DC9">
                  <a:shade val="30000"/>
                  <a:satMod val="115000"/>
                </a:srgbClr>
              </a:gs>
              <a:gs pos="50000">
                <a:srgbClr val="361DC9">
                  <a:shade val="67500"/>
                  <a:satMod val="115000"/>
                </a:srgbClr>
              </a:gs>
              <a:gs pos="100000">
                <a:srgbClr val="361D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одержимое 2">
            <a:hlinkClick r:id="rId5" action="ppaction://hlinksldjump"/>
          </p:cNvPr>
          <p:cNvSpPr txBox="1">
            <a:spLocks/>
          </p:cNvSpPr>
          <p:nvPr/>
        </p:nvSpPr>
        <p:spPr>
          <a:xfrm>
            <a:off x="6215063" y="2786063"/>
            <a:ext cx="2714625" cy="928687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u="sng" dirty="0">
                <a:solidFill>
                  <a:schemeClr val="bg1"/>
                </a:solidFill>
                <a:latin typeface="Cambria" pitchFamily="18" charset="0"/>
                <a:cs typeface="+mn-cs"/>
              </a:rPr>
              <a:t>кочующие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4071966" cy="52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8604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Зимующие птицы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28604"/>
            <a:ext cx="4143372" cy="585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4942" y="428604"/>
            <a:ext cx="3471858" cy="571504"/>
          </a:xfrm>
        </p:spPr>
        <p:txBody>
          <a:bodyPr>
            <a:normAutofit/>
          </a:bodyPr>
          <a:lstStyle/>
          <a:p>
            <a:r>
              <a:rPr lang="ru-RU" sz="2800" b="1" dirty="0"/>
              <a:t>Перелётные  птицы</a:t>
            </a:r>
          </a:p>
        </p:txBody>
      </p:sp>
    </p:spTree>
    <p:extLst>
      <p:ext uri="{BB962C8B-B14F-4D97-AF65-F5344CB8AC3E}">
        <p14:creationId xmlns:p14="http://schemas.microsoft.com/office/powerpoint/2010/main" val="3042908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571480"/>
            <a:ext cx="4286280" cy="2786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               Дятел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3476098"/>
            <a:ext cx="283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solidFill>
                  <a:srgbClr val="DDD9C3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571480"/>
            <a:ext cx="4013011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6512" y="14285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Клест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786190"/>
            <a:ext cx="4143404" cy="30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00892" y="3286124"/>
            <a:ext cx="1269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Снегирь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4357718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8662" y="3357562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  Синичка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6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Nobody\Мои документы\[ - Мама - ]\свиристель\17537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"/>
            <a:ext cx="4187825" cy="3643314"/>
          </a:xfrm>
          <a:noFill/>
        </p:spPr>
      </p:pic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28625" y="4214818"/>
            <a:ext cx="8229600" cy="2643182"/>
          </a:xfrm>
          <a:solidFill>
            <a:srgbClr val="361DC9"/>
          </a:solidFill>
          <a:ln w="28575">
            <a:solidFill>
              <a:srgbClr val="361DC9"/>
            </a:solidFill>
          </a:ln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ru-RU" sz="24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Как и снегири, эти птицы прилетают в наши края только зимой. От других зимующих птиц отличаются хохолком на голове и яркой желтой полоской на хвосте. Стаи свиристелей можно встретить с ноября по начало апреля. Особенно они предпочитают посадки рябины, боярышника и других деревьев, плоды которых не опадают на зиму.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75" y="3286125"/>
            <a:ext cx="3571875" cy="714379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свиристель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643313" y="428625"/>
            <a:ext cx="5143500" cy="714375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 anchor="ctr">
            <a:normAutofit fontScale="925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  <a:ea typeface="+mj-ea"/>
                <a:cs typeface="+mj-cs"/>
              </a:rPr>
              <a:t>КОЧУЮЩИЕ ПТИЦЫ </a:t>
            </a:r>
          </a:p>
        </p:txBody>
      </p:sp>
      <p:pic>
        <p:nvPicPr>
          <p:cNvPr id="23558" name="Picture 3" descr="C:\Documents and Settings\Nobody\Мои документы\[ - Мама - ]\свиристель\34406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42984"/>
            <a:ext cx="4267200" cy="28575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Солнце 8">
            <a:hlinkClick r:id="rId4" action="ppaction://hlinksldjump"/>
          </p:cNvPr>
          <p:cNvSpPr/>
          <p:nvPr/>
        </p:nvSpPr>
        <p:spPr>
          <a:xfrm>
            <a:off x="8501063" y="6215063"/>
            <a:ext cx="642937" cy="642937"/>
          </a:xfrm>
          <a:prstGeom prst="su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зима\5580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50" y="0"/>
            <a:ext cx="91376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86190"/>
            <a:ext cx="7402906" cy="2401632"/>
          </a:xfr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66"/>
                </a:solidFill>
                <a:latin typeface="Cambria" pitchFamily="18" charset="0"/>
              </a:rPr>
              <a:t>Вот север тучи нагоняя,</a:t>
            </a:r>
            <a:br>
              <a:rPr lang="ru-RU" sz="3600" b="1" dirty="0">
                <a:solidFill>
                  <a:srgbClr val="000066"/>
                </a:solidFill>
                <a:latin typeface="Cambria" pitchFamily="18" charset="0"/>
              </a:rPr>
            </a:br>
            <a:r>
              <a:rPr lang="ru-RU" sz="3600" b="1" dirty="0">
                <a:solidFill>
                  <a:srgbClr val="000066"/>
                </a:solidFill>
                <a:latin typeface="Cambria" pitchFamily="18" charset="0"/>
              </a:rPr>
              <a:t>Дохнул, завыл, и вот сама</a:t>
            </a:r>
            <a:br>
              <a:rPr lang="ru-RU" sz="3600" b="1" dirty="0">
                <a:solidFill>
                  <a:srgbClr val="000066"/>
                </a:solidFill>
                <a:latin typeface="Cambria" pitchFamily="18" charset="0"/>
              </a:rPr>
            </a:br>
            <a:r>
              <a:rPr lang="ru-RU" sz="3600" b="1" dirty="0">
                <a:solidFill>
                  <a:srgbClr val="000066"/>
                </a:solidFill>
                <a:latin typeface="Cambria" pitchFamily="18" charset="0"/>
              </a:rPr>
              <a:t>Идёт волшебница ЗИМА…</a:t>
            </a:r>
            <a:br>
              <a:rPr lang="ru-RU" sz="3600" b="1" dirty="0">
                <a:solidFill>
                  <a:srgbClr val="000066"/>
                </a:solidFill>
                <a:latin typeface="Cambria" pitchFamily="18" charset="0"/>
              </a:rPr>
            </a:br>
            <a:r>
              <a:rPr lang="ru-RU" sz="2800" b="1">
                <a:solidFill>
                  <a:srgbClr val="000066"/>
                </a:solidFill>
                <a:latin typeface="Cambria" pitchFamily="18" charset="0"/>
              </a:rPr>
              <a:t>                                           А.С</a:t>
            </a:r>
            <a:r>
              <a:rPr lang="ru-RU" sz="2800" b="1" dirty="0">
                <a:solidFill>
                  <a:srgbClr val="000066"/>
                </a:solidFill>
                <a:latin typeface="Cambria" pitchFamily="18" charset="0"/>
              </a:rPr>
              <a:t>. ПУШКИН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500042"/>
            <a:ext cx="7402906" cy="24016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</a:effec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+mj-ea"/>
                <a:cs typeface="+mj-cs"/>
              </a:rPr>
              <a:t>В гости к зиме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Nobody\Мои документы\сини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85750"/>
            <a:ext cx="37147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42875" y="3071813"/>
            <a:ext cx="3714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Каких птиц ты видел около своего дома? </a:t>
            </a:r>
          </a:p>
          <a:p>
            <a:pPr algn="ctr"/>
            <a:r>
              <a:rPr lang="ru-RU" sz="2400" b="1" dirty="0"/>
              <a:t>Почему они прилетают </a:t>
            </a:r>
          </a:p>
          <a:p>
            <a:pPr algn="ctr"/>
            <a:r>
              <a:rPr lang="ru-RU" sz="2400" b="1" dirty="0"/>
              <a:t>к жилью человека?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357563" y="285750"/>
            <a:ext cx="5572125" cy="714375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  <a:ea typeface="+mj-ea"/>
                <a:cs typeface="+mj-cs"/>
              </a:rPr>
              <a:t>ЗИМУЮЩИЕ ПТИЦЫ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4071938" y="1143000"/>
            <a:ext cx="4714875" cy="3170238"/>
          </a:xfrm>
          <a:prstGeom prst="rect">
            <a:avLst/>
          </a:prstGeom>
          <a:solidFill>
            <a:srgbClr val="6E85E8"/>
          </a:solidFill>
          <a:ln w="9525">
            <a:solidFill>
              <a:srgbClr val="361DC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Морозы жестокие в этом году.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Тревожно за яблоньку в нашем саду.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Тревожно за Жучку: в её конуре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Такой же морозище, как во дворе.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больше всего беспокойно за птиц,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наших воробышков, галок, синиц.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очень уж холодно в воздухе  им!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Поможем ли мы беззащитным таким?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Поможем! Их надо кормить и тогда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будет легко пережить холода!</a:t>
            </a:r>
          </a:p>
        </p:txBody>
      </p:sp>
      <p:pic>
        <p:nvPicPr>
          <p:cNvPr id="25606" name="Picture 4" descr="C:\Documents and Settings\Nobody\Мои документы\16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47863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C:\Documents and Settings\Nobody\Мои документы\getful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786313"/>
            <a:ext cx="22860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6286500" y="4786313"/>
            <a:ext cx="2571750" cy="1384300"/>
          </a:xfrm>
          <a:prstGeom prst="rect">
            <a:avLst/>
          </a:prstGeom>
          <a:solidFill>
            <a:srgbClr val="361DC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СДЕЛАЙ СВОЮ КОРМУШКУ!</a:t>
            </a:r>
          </a:p>
        </p:txBody>
      </p:sp>
      <p:sp>
        <p:nvSpPr>
          <p:cNvPr id="9" name="Солнце 8">
            <a:hlinkClick r:id="rId6" action="ppaction://hlinksldjump"/>
          </p:cNvPr>
          <p:cNvSpPr/>
          <p:nvPr/>
        </p:nvSpPr>
        <p:spPr>
          <a:xfrm>
            <a:off x="8501063" y="6215063"/>
            <a:ext cx="642937" cy="642937"/>
          </a:xfrm>
          <a:prstGeom prst="su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857232"/>
            <a:ext cx="8501122" cy="48936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kern="1400" dirty="0">
              <a:latin typeface="Book Antiqua" pitchFamily="18" charset="0"/>
            </a:endParaRPr>
          </a:p>
          <a:p>
            <a:pPr algn="ctr"/>
            <a:r>
              <a:rPr lang="ru-RU" sz="2400" kern="1400" dirty="0">
                <a:latin typeface="Book Antiqua" pitchFamily="18" charset="0"/>
              </a:rPr>
              <a:t>Некоторые птицы улетают на юг, какие-то остаются у нас зимовать. Этим птицам нужно помочь. Помочь птицам может каждый, например, сделав кормушку и положив туда семечки, хлебные крошки. Кормушку  можно сделать из бутылки и из коробки. Но вешать кормушки</a:t>
            </a:r>
          </a:p>
          <a:p>
            <a:pPr algn="ctr"/>
            <a:r>
              <a:rPr lang="ru-RU" sz="2400" kern="1400" dirty="0">
                <a:latin typeface="Book Antiqua" pitchFamily="18" charset="0"/>
              </a:rPr>
              <a:t>нужно осторожно, не повредив почки и кору деревьев.</a:t>
            </a:r>
          </a:p>
          <a:p>
            <a:pPr algn="ctr"/>
            <a:r>
              <a:rPr lang="ru-RU" sz="2400" kern="1400" dirty="0">
                <a:latin typeface="Book Antiqua" pitchFamily="18" charset="0"/>
              </a:rPr>
              <a:t>Птицы не могут причинить тебе зла, вред. Они спасают</a:t>
            </a:r>
          </a:p>
          <a:p>
            <a:pPr algn="ctr"/>
            <a:r>
              <a:rPr lang="ru-RU" sz="2400" kern="1400" dirty="0">
                <a:latin typeface="Book Antiqua" pitchFamily="18" charset="0"/>
              </a:rPr>
              <a:t>деревья от вредных насекомых и радуют нас своим птичьим пением.</a:t>
            </a:r>
          </a:p>
          <a:p>
            <a:pPr algn="ctr"/>
            <a:endParaRPr lang="ru-RU" sz="2400" kern="1400" dirty="0">
              <a:latin typeface="Book Antiqua" pitchFamily="18" charset="0"/>
            </a:endParaRPr>
          </a:p>
          <a:p>
            <a:pPr algn="ctr"/>
            <a:endParaRPr lang="ru-RU" sz="2400" kern="1400" dirty="0">
              <a:latin typeface="Book Antiqua" pitchFamily="18" charset="0"/>
            </a:endParaRPr>
          </a:p>
          <a:p>
            <a:pPr algn="ctr"/>
            <a:r>
              <a:rPr lang="ru-RU" sz="2400" b="1" kern="1400" dirty="0">
                <a:latin typeface="Book Antiqua" pitchFamily="18" charset="0"/>
              </a:rPr>
              <a:t>ПОМОГИ    ПТИЦАМ 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250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400" dirty="0">
                <a:latin typeface="Book Antiqua" pitchFamily="18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kern="1400" dirty="0">
              <a:latin typeface="Book Antiqua" pitchFamily="18" charset="0"/>
            </a:endParaRPr>
          </a:p>
          <a:p>
            <a:pPr algn="ctr"/>
            <a:endParaRPr lang="ru-RU" sz="2800" kern="1400" dirty="0">
              <a:latin typeface="Book Antiqua" pitchFamily="18" charset="0"/>
            </a:endParaRPr>
          </a:p>
          <a:p>
            <a:pPr algn="ctr"/>
            <a:endParaRPr lang="ru-RU" sz="2800" kern="1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7215238" cy="5543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                                               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Покормите  птиц   зимой!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 Пусть  со  всех  концов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К  вам  слетятся, как  домой,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Стайки  на  крыльцо.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                                      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Сколько  гибнет  их  -  не  счесть,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 Видеть  тяжело.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А  ведь  в нашем  сердце  есть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И  для  птиц  тепло.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Приучите  птиц  в  мороз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К  своему  окну,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Чтоб  без  песен  не  пришлось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Нам  встречать  весну! </a:t>
            </a:r>
            <a:endParaRPr lang="ru-RU" sz="2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4214810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94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85918" y="214290"/>
            <a:ext cx="5715040" cy="7144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ЗИМУЮТ РЫБЫ</a:t>
            </a:r>
          </a:p>
        </p:txBody>
      </p:sp>
      <p:sp>
        <p:nvSpPr>
          <p:cNvPr id="14339" name="Содержимое 2"/>
          <p:cNvSpPr txBox="1">
            <a:spLocks/>
          </p:cNvSpPr>
          <p:nvPr/>
        </p:nvSpPr>
        <p:spPr bwMode="auto">
          <a:xfrm>
            <a:off x="214282" y="785794"/>
            <a:ext cx="3786214" cy="4071966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400" b="1" dirty="0">
                <a:latin typeface="Cambria" pitchFamily="18" charset="0"/>
              </a:rPr>
              <a:t>Трудно бывает зимой рыбам. Воздух не проходит через лёд в воду. Поэтому зимой во льду проделывают проруби. Чтобы вода в проруби быстро не замерзала, в неё кладут пучки соломы и сверху присыпают снегом.</a:t>
            </a:r>
          </a:p>
        </p:txBody>
      </p:sp>
      <p:pic>
        <p:nvPicPr>
          <p:cNvPr id="14340" name="Picture 4" descr="C:\Documents and Settings\Nobody\Мои документы\ры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285875"/>
            <a:ext cx="47148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Documents and Settings\Nobody\Мои документы\рыбка.jpg"/>
          <p:cNvPicPr>
            <a:picLocks noChangeAspect="1" noChangeArrowheads="1"/>
          </p:cNvPicPr>
          <p:nvPr/>
        </p:nvPicPr>
        <p:blipFill>
          <a:blip r:embed="rId3"/>
          <a:srcRect l="23582" r="20183"/>
          <a:stretch>
            <a:fillRect/>
          </a:stretch>
        </p:blipFill>
        <p:spPr bwMode="auto">
          <a:xfrm>
            <a:off x="357188" y="4929188"/>
            <a:ext cx="242887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Nobody\Мои документы\рыба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929188"/>
            <a:ext cx="18573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Documents and Settings\Nobody\Мои документы\рыб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5000636"/>
            <a:ext cx="357189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Nobody\Мои документы\насек.jpg"/>
          <p:cNvPicPr>
            <a:picLocks noChangeAspect="1" noChangeArrowheads="1"/>
          </p:cNvPicPr>
          <p:nvPr/>
        </p:nvPicPr>
        <p:blipFill>
          <a:blip r:embed="rId2"/>
          <a:srcRect l="2856" t="25760" r="52142" b="52852"/>
          <a:stretch>
            <a:fillRect/>
          </a:stretch>
        </p:blipFill>
        <p:spPr bwMode="auto">
          <a:xfrm>
            <a:off x="7215188" y="4357688"/>
            <a:ext cx="15001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214290"/>
            <a:ext cx="83582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ЗИМУЮТ НАСЕКОМЫЕ</a:t>
            </a:r>
          </a:p>
        </p:txBody>
      </p:sp>
      <p:sp>
        <p:nvSpPr>
          <p:cNvPr id="15364" name="Содержимое 2"/>
          <p:cNvSpPr txBox="1">
            <a:spLocks/>
          </p:cNvSpPr>
          <p:nvPr/>
        </p:nvSpPr>
        <p:spPr bwMode="auto">
          <a:xfrm>
            <a:off x="357188" y="1000125"/>
            <a:ext cx="3500437" cy="3286125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Arial" charset="0"/>
              <a:buNone/>
              <a:tabLst>
                <a:tab pos="0" algn="l"/>
              </a:tabLst>
            </a:pPr>
            <a:r>
              <a:rPr lang="ru-RU" sz="2000" b="1" dirty="0">
                <a:latin typeface="Cambria" pitchFamily="18" charset="0"/>
              </a:rPr>
              <a:t>С наступлением осени количество насекомых в ​природе уменьшается, а </a:t>
            </a:r>
          </a:p>
          <a:p>
            <a:pPr algn="just">
              <a:buFont typeface="Arial" charset="0"/>
              <a:buNone/>
              <a:tabLst>
                <a:tab pos="0" algn="l"/>
              </a:tabLst>
            </a:pPr>
            <a:r>
              <a:rPr lang="ru-RU" sz="2000" b="1" dirty="0">
                <a:latin typeface="Cambria" pitchFamily="18" charset="0"/>
              </a:rPr>
              <a:t>зимой они совсем исчезают. ​Насекомые уходят на зимовку, находя для этого самые укромные места, ​способные защитить их от зимней стужи.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4572000"/>
            <a:ext cx="4572000" cy="1754188"/>
          </a:xfrm>
          <a:prstGeom prst="rect">
            <a:avLst/>
          </a:prstGeom>
          <a:solidFill>
            <a:srgbClr val="361DC9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Муравьи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осенью уходят в глубь муравейника. Им просто невдомек, что через некоторое время в поисках зимних убежищ в муравейник проникнут другие насекомые и временно займут пустующие зимой помещения.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3375" y="1000125"/>
            <a:ext cx="4643438" cy="1754188"/>
          </a:xfrm>
          <a:prstGeom prst="rect">
            <a:avLst/>
          </a:prstGeom>
          <a:solidFill>
            <a:srgbClr val="361DC9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Зимующие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бабочки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забиваются в укромные места – в дупла деревьев, под отставшую от стволов кору, на чердаки домов. Но так зимуют не все бабочки. Многие переживают зиму в стадии яйца, гусеницы или куколки.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3375" y="2928938"/>
            <a:ext cx="4714875" cy="1200150"/>
          </a:xfrm>
          <a:prstGeom prst="rect">
            <a:avLst/>
          </a:prstGeom>
          <a:solidFill>
            <a:srgbClr val="361DC9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Осы, шмели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забираются в укромные места: трухлявые пни, под стволы упавших деревьев. Именно там их можно найти зимой.</a:t>
            </a:r>
          </a:p>
        </p:txBody>
      </p:sp>
      <p:pic>
        <p:nvPicPr>
          <p:cNvPr id="15368" name="Picture 2" descr="C:\Documents and Settings\Nobody\Мои документы\шм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5286375"/>
            <a:ext cx="1812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Nobody\Мои документы\бабочка.jpg"/>
          <p:cNvPicPr>
            <a:picLocks noChangeAspect="1" noChangeArrowheads="1"/>
          </p:cNvPicPr>
          <p:nvPr/>
        </p:nvPicPr>
        <p:blipFill>
          <a:blip r:embed="rId4"/>
          <a:srcRect l="7168" t="7679" r="17571" b="15530"/>
          <a:stretch>
            <a:fillRect/>
          </a:stretch>
        </p:blipFill>
        <p:spPr bwMode="auto">
          <a:xfrm>
            <a:off x="5143500" y="4429125"/>
            <a:ext cx="150018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C:\Documents and Settings\Nobody\Мои документы\ля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357563"/>
            <a:ext cx="28940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357166"/>
            <a:ext cx="8572560" cy="7143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ЗИМУЮТ ЗЕМНОВОДНЫЕ</a:t>
            </a:r>
          </a:p>
        </p:txBody>
      </p:sp>
      <p:sp>
        <p:nvSpPr>
          <p:cNvPr id="16388" name="Содержимое 2"/>
          <p:cNvSpPr txBox="1">
            <a:spLocks/>
          </p:cNvSpPr>
          <p:nvPr/>
        </p:nvSpPr>
        <p:spPr bwMode="auto">
          <a:xfrm>
            <a:off x="285720" y="1357298"/>
            <a:ext cx="2928958" cy="928687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000" b="1">
                <a:solidFill>
                  <a:srgbClr val="FFFF66"/>
                </a:solidFill>
                <a:latin typeface="Cambria" pitchFamily="18" charset="0"/>
              </a:rPr>
              <a:t>Лягушки и жабы всю зиму проводят в спячке.</a:t>
            </a:r>
          </a:p>
        </p:txBody>
      </p:sp>
      <p:pic>
        <p:nvPicPr>
          <p:cNvPr id="16389" name="Picture 4" descr="C:\Documents and Settings\Nobody\Мои документы\жаб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767263"/>
            <a:ext cx="28654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285750" y="2714625"/>
            <a:ext cx="3500438" cy="3692525"/>
          </a:xfrm>
          <a:prstGeom prst="rect">
            <a:avLst/>
          </a:prstGeom>
          <a:solidFill>
            <a:srgbClr val="361D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Лягушки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зимуют на дне среди зарослей растений, образуя скопления порой в 2000 - 3000 штук. Находясь на зимовке, лягушка поджимает задние лапки, а передними закрывает голову сверху. Иногда лягушки зимуют и на суше в листовой подстилке, норах грызунов, подвалах деревянных построек, трухлявых пнях. Зимовка длится обычно с августа - ноября по март.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4071938" y="1214438"/>
            <a:ext cx="4714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Жаба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зимует на суше в трухлявых деревьях, норах , но иногда в ручьях и источниках. Жабы зимуют поодиночке или группами по 2-7 штук с сентября-начала ноября. Обычно зимовка заканчивается в апреле-мае.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85720" y="357166"/>
            <a:ext cx="857256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ЗИМУЮТ ПРЕСМЫКАЮЩИЕСЯ</a:t>
            </a:r>
            <a:b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357688" y="4357688"/>
            <a:ext cx="4500562" cy="1631950"/>
          </a:xfrm>
          <a:prstGeom prst="rect">
            <a:avLst/>
          </a:prstGeom>
          <a:solidFill>
            <a:srgbClr val="6E85E8"/>
          </a:solidFill>
          <a:ln w="9525">
            <a:solidFill>
              <a:srgbClr val="361DC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Гадюки зимуют поодиночке или небольшими группами по 2—5 змей вместе, однако в особенно удобных местах иногда собирается по несколько десятков гадюк.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57188" y="2357438"/>
            <a:ext cx="3571875" cy="1016000"/>
          </a:xfrm>
          <a:prstGeom prst="rect">
            <a:avLst/>
          </a:prstGeom>
          <a:solidFill>
            <a:srgbClr val="361D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Ужи заползают в норы грызунов, под корни деревьев и другие убежища. </a:t>
            </a:r>
          </a:p>
        </p:txBody>
      </p:sp>
      <p:pic>
        <p:nvPicPr>
          <p:cNvPr id="17413" name="Picture 6" descr="C:\Documents and Settings\Nobody\Мои документы\у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143000"/>
            <a:ext cx="407193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Содержимое 2"/>
          <p:cNvSpPr txBox="1">
            <a:spLocks/>
          </p:cNvSpPr>
          <p:nvPr/>
        </p:nvSpPr>
        <p:spPr bwMode="auto">
          <a:xfrm>
            <a:off x="285750" y="1071563"/>
            <a:ext cx="4000500" cy="857250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200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400" b="1">
                <a:solidFill>
                  <a:srgbClr val="FFFF66"/>
                </a:solidFill>
                <a:latin typeface="Cambria" pitchFamily="18" charset="0"/>
              </a:rPr>
              <a:t>Ящерицы, змеи всю зиму проводят в спячке.</a:t>
            </a:r>
          </a:p>
        </p:txBody>
      </p:sp>
      <p:pic>
        <p:nvPicPr>
          <p:cNvPr id="17415" name="Picture 2" descr="C:\Documents and Settings\Nobody\Мои документы\гадю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0005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29552" cy="78581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Выбери правильный ответ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143875" cy="928688"/>
          </a:xfrm>
          <a:solidFill>
            <a:srgbClr val="796FF5"/>
          </a:solidFill>
          <a:ln w="28575">
            <a:solidFill>
              <a:srgbClr val="361DC9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</a:rPr>
              <a:t>Зимой солнце высоко поднимается над горизонтом.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596" y="2428868"/>
            <a:ext cx="8143875" cy="928688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Снегопад, оттепель, гололедица – это зимние явления природы.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0063" y="3571875"/>
            <a:ext cx="8143875" cy="928688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С наступлением зимы все птицы улетают в тёплые страны.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63" y="4714875"/>
            <a:ext cx="8143875" cy="928688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Некоторые растения зимуют под снегом зелёные.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00063" y="5857875"/>
            <a:ext cx="8143875" cy="714375"/>
          </a:xfrm>
          <a:prstGeom prst="rect">
            <a:avLst/>
          </a:prstGeom>
          <a:solidFill>
            <a:srgbClr val="796FF5"/>
          </a:solidFill>
          <a:ln w="28575">
            <a:solidFill>
              <a:srgbClr val="361DC9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Все звери к зиме меняют окраску.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857750" y="214313"/>
            <a:ext cx="914400" cy="914400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928688" y="214313"/>
            <a:ext cx="914400" cy="914400"/>
          </a:xfrm>
          <a:prstGeom prst="star7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28794" y="285728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ДА</a:t>
            </a:r>
            <a:endParaRPr lang="ru-RU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929322" y="357166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НЕТ</a:t>
            </a:r>
            <a:endParaRPr lang="ru-RU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Кто хочет стать отличником?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437" y="111255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00043"/>
            <a:ext cx="9144000" cy="6678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  1. Что животным страшнее зимой?</a:t>
            </a:r>
          </a:p>
          <a:p>
            <a:r>
              <a:rPr lang="ru-RU" dirty="0"/>
              <a:t>            	1) холод </a:t>
            </a:r>
          </a:p>
          <a:p>
            <a:r>
              <a:rPr lang="ru-RU" dirty="0"/>
              <a:t>	2)голод</a:t>
            </a:r>
          </a:p>
          <a:p>
            <a:r>
              <a:rPr lang="ru-RU" dirty="0"/>
              <a:t>     2. Зимой температура:</a:t>
            </a:r>
          </a:p>
          <a:p>
            <a:r>
              <a:rPr lang="ru-RU" dirty="0"/>
              <a:t>	1)Ниже нуля</a:t>
            </a:r>
          </a:p>
          <a:p>
            <a:r>
              <a:rPr lang="ru-RU" dirty="0"/>
              <a:t>	2)Выше нуля</a:t>
            </a:r>
          </a:p>
          <a:p>
            <a:r>
              <a:rPr lang="ru-RU" dirty="0"/>
              <a:t>     3. Чем питаются зимующие птицы в лесу?</a:t>
            </a:r>
          </a:p>
          <a:p>
            <a:r>
              <a:rPr lang="ru-RU" dirty="0"/>
              <a:t>	1)Комарами</a:t>
            </a:r>
          </a:p>
          <a:p>
            <a:r>
              <a:rPr lang="ru-RU" dirty="0"/>
              <a:t>	2)Мухами</a:t>
            </a:r>
          </a:p>
          <a:p>
            <a:r>
              <a:rPr lang="ru-RU" dirty="0"/>
              <a:t>	3)Почками деревьев и ягодами растений</a:t>
            </a:r>
          </a:p>
          <a:p>
            <a:r>
              <a:rPr lang="ru-RU" dirty="0"/>
              <a:t>     4. Какую птицу ты не сможешь увидеть зимой у своей кормушки?</a:t>
            </a:r>
          </a:p>
          <a:p>
            <a:r>
              <a:rPr lang="ru-RU" dirty="0"/>
              <a:t>	1)Снегирь</a:t>
            </a:r>
          </a:p>
          <a:p>
            <a:r>
              <a:rPr lang="ru-RU" dirty="0"/>
              <a:t>	2)Ласточка</a:t>
            </a:r>
          </a:p>
          <a:p>
            <a:r>
              <a:rPr lang="ru-RU" dirty="0"/>
              <a:t>	3)Синичка </a:t>
            </a:r>
          </a:p>
          <a:p>
            <a:r>
              <a:rPr lang="ru-RU" dirty="0"/>
              <a:t>     5. Узнай птицу по описанию</a:t>
            </a:r>
          </a:p>
          <a:p>
            <a:r>
              <a:rPr lang="ru-RU" dirty="0"/>
              <a:t>     Клюв крестообразной формы, использует клюв для лазания. Живет в хвойных и          смешанных лесах. Это дневная, шумная и подвижная птица. Она питается семенами      шишек, хвойными тлями, семенами подсолнуха, боярышником, рябиной.</a:t>
            </a:r>
          </a:p>
          <a:p>
            <a:r>
              <a:rPr lang="ru-RU" dirty="0"/>
              <a:t>	1)Клест                          3)Снегирь</a:t>
            </a:r>
          </a:p>
          <a:p>
            <a:r>
              <a:rPr lang="ru-RU" sz="1600" dirty="0"/>
              <a:t>	</a:t>
            </a:r>
            <a:r>
              <a:rPr lang="ru-RU" dirty="0"/>
              <a:t>2)Дятел                         4)Синичка </a:t>
            </a:r>
          </a:p>
          <a:p>
            <a:r>
              <a:rPr lang="ru-RU" dirty="0"/>
              <a:t>   </a:t>
            </a:r>
          </a:p>
          <a:p>
            <a:r>
              <a:rPr lang="ru-RU" dirty="0"/>
              <a:t>	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049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4572000" y="5085184"/>
            <a:ext cx="3708411" cy="1487088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4553533" y="3143249"/>
            <a:ext cx="3708412" cy="1571636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357687" y="1571612"/>
            <a:ext cx="3732106" cy="1357323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5852" y="428604"/>
            <a:ext cx="678661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Народная  мудрость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350046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Много снега -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92893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  <a:p>
            <a:r>
              <a:rPr lang="ru-RU" sz="3200" dirty="0"/>
              <a:t>Снег на полях -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797152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  <a:p>
            <a:r>
              <a:rPr lang="ru-RU" sz="3200" dirty="0"/>
              <a:t>Снега надует -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066" y="1785927"/>
            <a:ext cx="322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много хлеба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3500438"/>
            <a:ext cx="342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хлеб в закромах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6" y="5500702"/>
            <a:ext cx="320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хлеба прибудет</a:t>
            </a:r>
          </a:p>
        </p:txBody>
      </p:sp>
    </p:spTree>
    <p:extLst>
      <p:ext uri="{BB962C8B-B14F-4D97-AF65-F5344CB8AC3E}">
        <p14:creationId xmlns:p14="http://schemas.microsoft.com/office/powerpoint/2010/main" val="26757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88" y="214290"/>
            <a:ext cx="3157486" cy="26875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611560" y="2901873"/>
            <a:ext cx="8064896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Признаки  зимы:</a:t>
            </a:r>
          </a:p>
          <a:p>
            <a:pPr lvl="0" algn="ctr"/>
            <a:endParaRPr lang="ru-RU" sz="2800" dirty="0"/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/>
              <a:t> температура ниже нуля градуса;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/>
              <a:t>солнце греет слабо и находится низко над горизонтом;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/>
              <a:t>выпадают осадки в виде снега;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/>
              <a:t>реки и озера покрыты льдом;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/>
              <a:t>день становится короче, а ночь длиннее</a:t>
            </a:r>
          </a:p>
        </p:txBody>
      </p:sp>
    </p:spTree>
    <p:extLst>
      <p:ext uri="{BB962C8B-B14F-4D97-AF65-F5344CB8AC3E}">
        <p14:creationId xmlns:p14="http://schemas.microsoft.com/office/powerpoint/2010/main" val="1206509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928938"/>
            <a:ext cx="8229600" cy="34290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b="1" dirty="0">
                <a:latin typeface="Cambria" pitchFamily="18" charset="0"/>
              </a:rPr>
              <a:t>Подготовь сообщение о том, какие изменения произошли в неживой природе с приходом зимы?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2800" b="1" dirty="0">
                <a:latin typeface="Cambria" pitchFamily="18" charset="0"/>
              </a:rPr>
              <a:t>Измерь глубину снежного покрова. Где больше скапливается снега: на открытом, ровном месте или в оврагах, около домов, заборов, деревьев?  Объясни почему.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Выбери домашнее задание </a:t>
            </a:r>
            <a:b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интересу</a:t>
            </a:r>
          </a:p>
        </p:txBody>
      </p:sp>
      <p:sp>
        <p:nvSpPr>
          <p:cNvPr id="5" name="7-конечная звезда 4"/>
          <p:cNvSpPr/>
          <p:nvPr/>
        </p:nvSpPr>
        <p:spPr>
          <a:xfrm>
            <a:off x="3857625" y="1785938"/>
            <a:ext cx="914400" cy="914400"/>
          </a:xfrm>
          <a:prstGeom prst="star7">
            <a:avLst/>
          </a:prstGeom>
          <a:solidFill>
            <a:srgbClr val="329250"/>
          </a:solidFill>
          <a:ln>
            <a:solidFill>
              <a:srgbClr val="1A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Выбери домашнее задание </a:t>
            </a:r>
            <a:b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интересу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928957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b="1" dirty="0">
                <a:latin typeface="Cambria" pitchFamily="18" charset="0"/>
              </a:rPr>
              <a:t>Расскажи о том, как зимуют растения: деревья, кустарники, травы. С чем связано такое состояние растений зимой?</a:t>
            </a:r>
          </a:p>
        </p:txBody>
      </p:sp>
      <p:sp>
        <p:nvSpPr>
          <p:cNvPr id="4" name="7-конечная звезда 3"/>
          <p:cNvSpPr/>
          <p:nvPr/>
        </p:nvSpPr>
        <p:spPr>
          <a:xfrm>
            <a:off x="3857625" y="1643063"/>
            <a:ext cx="914400" cy="914400"/>
          </a:xfrm>
          <a:prstGeom prst="star7">
            <a:avLst/>
          </a:prstGeom>
          <a:solidFill>
            <a:srgbClr val="FFFF66"/>
          </a:solidFill>
          <a:ln>
            <a:solidFill>
              <a:srgbClr val="83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301039" cy="497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осень</a:t>
                      </a: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70C0"/>
                          </a:solidFill>
                          <a:latin typeface="Cambria" pitchFamily="18" charset="0"/>
                        </a:rPr>
                        <a:t>зима</a:t>
                      </a: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4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облачность</a:t>
                      </a:r>
                      <a:endParaRPr lang="ru-RU" sz="28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n>
                          <a:solidFill>
                            <a:srgbClr val="3333CC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ветер</a:t>
                      </a:r>
                    </a:p>
                    <a:p>
                      <a:pPr algn="ctr"/>
                      <a:endParaRPr lang="ru-RU" sz="280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n>
                          <a:solidFill>
                            <a:srgbClr val="3333CC"/>
                          </a:solidFill>
                        </a:ln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осадки</a:t>
                      </a: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>
                          <a:solidFill>
                            <a:srgbClr val="3333CC"/>
                          </a:solidFill>
                        </a:ln>
                        <a:solidFill>
                          <a:srgbClr val="3333CC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3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температура</a:t>
                      </a:r>
                      <a:r>
                        <a:rPr lang="ru-RU" sz="2800" b="1" baseline="0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itchFamily="18" charset="0"/>
                        </a:rPr>
                        <a:t> воздуха</a:t>
                      </a:r>
                      <a:endParaRPr lang="ru-RU" sz="2800" b="1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>
                          <a:solidFill>
                            <a:srgbClr val="3333CC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25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mbria" pitchFamily="18" charset="0"/>
              </a:rPr>
              <a:t>Как изменилась погода с наступлением зимы 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301039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80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>
                          <a:ln>
                            <a:solidFill>
                              <a:srgbClr val="FFCCCC"/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itchFamily="18" charset="0"/>
                        </a:rPr>
                        <a:t>    </a:t>
                      </a:r>
                      <a:r>
                        <a:rPr lang="ru-RU" sz="3200" b="1" dirty="0">
                          <a:ln>
                            <a:solidFill>
                              <a:srgbClr val="FFCCCC"/>
                            </a:solidFill>
                          </a:ln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осень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n>
                            <a:solidFill>
                              <a:srgbClr val="FFCCCC"/>
                            </a:solidFill>
                          </a:ln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зима</a:t>
                      </a:r>
                    </a:p>
                    <a:p>
                      <a:endParaRPr lang="ru-RU" dirty="0">
                        <a:ln>
                          <a:solidFill>
                            <a:srgbClr val="FFCCCC"/>
                          </a:solidFill>
                        </a:ln>
                        <a:solidFill>
                          <a:srgbClr val="FFCC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6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облачность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пасмурно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пасмурно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ветер</a:t>
                      </a:r>
                    </a:p>
                    <a:p>
                      <a:pPr algn="ctr"/>
                      <a:endParaRPr lang="ru-RU" sz="2800" dirty="0">
                        <a:ln>
                          <a:solidFill>
                            <a:srgbClr val="FFFFCC"/>
                          </a:solidFill>
                        </a:ln>
                        <a:solidFill>
                          <a:srgbClr val="FFFFCC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резкий</a:t>
                      </a:r>
                    </a:p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холодный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резкий</a:t>
                      </a:r>
                      <a:r>
                        <a:rPr lang="ru-RU" sz="2800" b="1" i="1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холодный ветер</a:t>
                      </a:r>
                    </a:p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метели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25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осадки</a:t>
                      </a:r>
                    </a:p>
                    <a:p>
                      <a:pPr algn="ctr"/>
                      <a:endParaRPr lang="ru-RU" sz="2800" dirty="0">
                        <a:ln>
                          <a:solidFill>
                            <a:srgbClr val="FFFFCC"/>
                          </a:solidFill>
                        </a:ln>
                        <a:solidFill>
                          <a:srgbClr val="FFFFCC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затяжные холодные дожди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снег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температура</a:t>
                      </a:r>
                      <a:r>
                        <a:rPr lang="ru-RU" sz="2800" b="1" baseline="0" dirty="0">
                          <a:ln>
                            <a:solidFill>
                              <a:srgbClr val="FFFFCC"/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воздуха</a:t>
                      </a:r>
                      <a:endParaRPr lang="ru-RU" sz="2800" b="1" dirty="0">
                        <a:ln>
                          <a:solidFill>
                            <a:srgbClr val="FFFFCC"/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похолодание</a:t>
                      </a:r>
                      <a:r>
                        <a:rPr lang="ru-RU" sz="2800" b="1" i="1" cap="none" spc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заморозки</a:t>
                      </a:r>
                      <a:endParaRPr lang="ru-RU" sz="2800" b="1" i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1" cap="none" spc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2800" b="1" i="1" cap="none" spc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морозы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643338" cy="78579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Проверь 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b="1" dirty="0"/>
              <a:t>СКОЛЬКО  СЫНОВЕЙ  У  МАТУШКИ  ЗИМЫ ?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000125" y="2000250"/>
            <a:ext cx="7143750" cy="714375"/>
          </a:xfrm>
          <a:prstGeom prst="rect">
            <a:avLst/>
          </a:prstGeom>
          <a:solidFill>
            <a:schemeClr val="bg1"/>
          </a:solidFill>
          <a:ln w="28575">
            <a:solidFill>
              <a:srgbClr val="361DC9"/>
            </a:solidFill>
          </a:ln>
        </p:spPr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+mn-cs"/>
              </a:rPr>
              <a:t>Году начало – зиме середина.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                                                                                                              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ЯНВАРЬ</a:t>
            </a:r>
            <a:endParaRPr lang="ru-RU" sz="1900" b="1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 зимние месяцы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143000"/>
            <a:ext cx="7143750" cy="714375"/>
          </a:xfrm>
          <a:solidFill>
            <a:schemeClr val="bg1"/>
          </a:solidFill>
          <a:ln w="28575">
            <a:solidFill>
              <a:srgbClr val="361DC9"/>
            </a:solidFill>
          </a:ln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Год кончает – зиму начинает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ДЕКАБРЬ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643314"/>
            <a:ext cx="3357586" cy="8572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ДЕКАБРЬ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3714752"/>
            <a:ext cx="3657568" cy="7858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ВЕТРОЗИМ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студень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786188" y="3714750"/>
            <a:ext cx="1192212" cy="841375"/>
          </a:xfrm>
          <a:prstGeom prst="notchedRightArrow">
            <a:avLst/>
          </a:prstGeom>
          <a:gradFill flip="none" rotWithShape="1">
            <a:gsLst>
              <a:gs pos="0">
                <a:srgbClr val="361DC9">
                  <a:shade val="30000"/>
                  <a:satMod val="115000"/>
                </a:srgbClr>
              </a:gs>
              <a:gs pos="50000">
                <a:srgbClr val="361DC9">
                  <a:shade val="67500"/>
                  <a:satMod val="115000"/>
                </a:srgbClr>
              </a:gs>
              <a:gs pos="100000">
                <a:srgbClr val="361D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000125" y="2857500"/>
            <a:ext cx="7143750" cy="714375"/>
          </a:xfrm>
          <a:prstGeom prst="rect">
            <a:avLst/>
          </a:prstGeom>
          <a:solidFill>
            <a:schemeClr val="bg1"/>
          </a:solidFill>
          <a:ln w="28575">
            <a:solidFill>
              <a:srgbClr val="361DC9"/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+mn-cs"/>
              </a:rPr>
              <a:t>Вьюги да метели под … налетели.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                                                                       ФЕВРАЛЬ</a:t>
            </a:r>
            <a:endParaRPr lang="ru-RU" sz="2100" b="1" dirty="0">
              <a:solidFill>
                <a:schemeClr val="bg2">
                  <a:lumMod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4714884"/>
            <a:ext cx="3357586" cy="8572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ЯНВАРЬ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7158" y="5643578"/>
            <a:ext cx="3357586" cy="92868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ФЕВРАЛЬ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86380" y="5715016"/>
            <a:ext cx="3357586" cy="8572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СНЕЖЕНЬ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86380" y="4643446"/>
            <a:ext cx="3357586" cy="8572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ЛЮТЕНЬ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3786188" y="4786313"/>
            <a:ext cx="1192212" cy="841375"/>
          </a:xfrm>
          <a:prstGeom prst="notchedRightArrow">
            <a:avLst/>
          </a:prstGeom>
          <a:gradFill flip="none" rotWithShape="1">
            <a:gsLst>
              <a:gs pos="0">
                <a:srgbClr val="361DC9">
                  <a:shade val="30000"/>
                  <a:satMod val="115000"/>
                </a:srgbClr>
              </a:gs>
              <a:gs pos="50000">
                <a:srgbClr val="361DC9">
                  <a:shade val="67500"/>
                  <a:satMod val="115000"/>
                </a:srgbClr>
              </a:gs>
              <a:gs pos="100000">
                <a:srgbClr val="361D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3786188" y="5786438"/>
            <a:ext cx="1192212" cy="841375"/>
          </a:xfrm>
          <a:prstGeom prst="notchedRightArrow">
            <a:avLst/>
          </a:prstGeom>
          <a:gradFill flip="none" rotWithShape="1">
            <a:gsLst>
              <a:gs pos="0">
                <a:srgbClr val="361DC9">
                  <a:shade val="30000"/>
                  <a:satMod val="115000"/>
                </a:srgbClr>
              </a:gs>
              <a:gs pos="50000">
                <a:srgbClr val="361DC9">
                  <a:shade val="67500"/>
                  <a:satMod val="115000"/>
                </a:srgbClr>
              </a:gs>
              <a:gs pos="100000">
                <a:srgbClr val="361DC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  <p:bldP spid="6" grpId="0" animBg="1"/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572164" cy="1143000"/>
          </a:xfr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ru-RU" b="1" dirty="0"/>
              <a:t>НАЧАЛО  ЗИМЫ: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 ПО  КАЛЕНДАРЮ  ЗИМА  НАЧИНАЕТСЯ  </a:t>
            </a:r>
            <a:r>
              <a:rPr lang="ru-RU" b="1" dirty="0"/>
              <a:t>1     ДЕКАБРЯ.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 УЧЁНЫЕ  ОПРЕДЕЛЯЮТ НАЧАЛО  ЗИМЫ  ОТ  </a:t>
            </a:r>
            <a:r>
              <a:rPr lang="ru-RU" b="1" dirty="0"/>
              <a:t>22 ДЕКАБРЯ </a:t>
            </a:r>
            <a:r>
              <a:rPr lang="ru-RU" dirty="0"/>
              <a:t>– СО  ДНЯ  ЗИМНЕГО  СОЛНЦЕ-СТОЯНИЯ: САМОГО  КОРОТКОГО  ДНЯ  И  САМОЙ  ДЛИННОЙ  НОЧИ.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   ПО  НАРОДНЫМ  ПРИМЕТАМ, ЗИМА  НАЧИНАЕТСЯ  </a:t>
            </a:r>
            <a:r>
              <a:rPr lang="ru-RU" b="1" dirty="0"/>
              <a:t>С  ПЕРВЫХ  ЗАМОРОЗКОВ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1985</Words>
  <Application>Microsoft Office PowerPoint</Application>
  <PresentationFormat>Экран (4:3)</PresentationFormat>
  <Paragraphs>247</Paragraphs>
  <Slides>41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Book Antiqua</vt:lpstr>
      <vt:lpstr>Calibri</vt:lpstr>
      <vt:lpstr>Cambria</vt:lpstr>
      <vt:lpstr>Impact</vt:lpstr>
      <vt:lpstr>Monotype Corsiva</vt:lpstr>
      <vt:lpstr>Times New Roman</vt:lpstr>
      <vt:lpstr>Wingdings</vt:lpstr>
      <vt:lpstr>Тема Office</vt:lpstr>
      <vt:lpstr>Можно ли изучать природу зимой?</vt:lpstr>
      <vt:lpstr>СНЕГ ИДЁТ, ПОД БЕЛОЙ ВАТОЙ СКРЫЛИСЬ УЛИЦЫ, ДОМА. РАДЫ СНЕГУ ВСЕ РЕБЯТА, СНОВА  К  НАМ ПРИШЛА…</vt:lpstr>
      <vt:lpstr>Вот север тучи нагоняя, Дохнул, завыл, и вот сама Идёт волшебница ЗИМА…                                            А.С. ПУШКИН</vt:lpstr>
      <vt:lpstr>Презентация PowerPoint</vt:lpstr>
      <vt:lpstr>Как изменилась погода с наступлением зимы ?</vt:lpstr>
      <vt:lpstr>Проверь !</vt:lpstr>
      <vt:lpstr>СКОЛЬКО  СЫНОВЕЙ  У  МАТУШКИ  ЗИМЫ ? </vt:lpstr>
      <vt:lpstr>Назови зимние месяцы</vt:lpstr>
      <vt:lpstr>НАЧАЛО  ЗИМЫ:</vt:lpstr>
      <vt:lpstr>Зимние месяца Декабрь – студень. Декабрь мостит, декабрь гвоздит, декабрь приколачивает. С водой покончено, даже быстрые реки стали. Земля и лес покрыты снегом.  </vt:lpstr>
      <vt:lpstr>ЯНВАРЬ</vt:lpstr>
      <vt:lpstr>ФЕВРАЛЬ</vt:lpstr>
      <vt:lpstr>Презентация PowerPoint</vt:lpstr>
      <vt:lpstr>Изменения в живой природе</vt:lpstr>
      <vt:lpstr>Лиственные деревья и кустарники ещё осенью сбросили листья. На некоторых из них на зиму остаются плоды. Особенно много плодов на рябине,  клёне, липе, шиповнике, бузине.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изменилась жизнь животных  с наступлением зимы?</vt:lpstr>
      <vt:lpstr>КАК ЗИМУЮТ ЗВЕРИ</vt:lpstr>
      <vt:lpstr>Презентация PowerPoint</vt:lpstr>
      <vt:lpstr>   «Здесь был…»</vt:lpstr>
      <vt:lpstr>КАК ЗИМУЮТ ПТИЦЫ</vt:lpstr>
      <vt:lpstr>Перелётные  птицы</vt:lpstr>
      <vt:lpstr>Презентация PowerPoint</vt:lpstr>
      <vt:lpstr>Как и снегири, эти птицы прилетают в наши края только зимой. От других зимующих птиц отличаются хохолком на голове и яркой желтой полоской на хвосте. Стаи свиристелей можно встретить с ноября по начало апреля. Особенно они предпочитают посадки рябины, боярышника и других деревьев, плоды которых не опадают на зиму.</vt:lpstr>
      <vt:lpstr>Презентация PowerPoint</vt:lpstr>
      <vt:lpstr>Презентация PowerPoint</vt:lpstr>
      <vt:lpstr>Презентация PowerPoint</vt:lpstr>
      <vt:lpstr>КАК ЗИМУЮТ РЫБЫ</vt:lpstr>
      <vt:lpstr>Презентация PowerPoint</vt:lpstr>
      <vt:lpstr>КАК ЗИМУЮТ ЗЕМНОВОДНЫЕ</vt:lpstr>
      <vt:lpstr> КАК ЗИМУЮТ ПРЕСМЫКАЮЩИЕСЯ </vt:lpstr>
      <vt:lpstr>Выбери правильный ответ</vt:lpstr>
      <vt:lpstr>Презентация PowerPoint</vt:lpstr>
      <vt:lpstr>Презентация PowerPoint</vt:lpstr>
      <vt:lpstr>Выбери домашнее задание  по интересу</vt:lpstr>
      <vt:lpstr>Выбери домашнее задание  по интересу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север тучи нагоняя, Дохнул, завыл, и вот сама Идёт волшебница ЗИМА…</dc:title>
  <dc:creator>ADMIN</dc:creator>
  <cp:lastModifiedBy>Bator</cp:lastModifiedBy>
  <cp:revision>57</cp:revision>
  <dcterms:created xsi:type="dcterms:W3CDTF">2014-12-08T03:49:27Z</dcterms:created>
  <dcterms:modified xsi:type="dcterms:W3CDTF">2022-01-24T11:54:45Z</dcterms:modified>
</cp:coreProperties>
</file>